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50" r:id="rId1"/>
  </p:sldMasterIdLst>
  <p:notesMasterIdLst>
    <p:notesMasterId r:id="rId14"/>
  </p:notesMasterIdLst>
  <p:sldIdLst>
    <p:sldId id="359" r:id="rId2"/>
    <p:sldId id="460" r:id="rId3"/>
    <p:sldId id="259" r:id="rId4"/>
    <p:sldId id="261" r:id="rId5"/>
    <p:sldId id="262" r:id="rId6"/>
    <p:sldId id="263" r:id="rId7"/>
    <p:sldId id="264" r:id="rId8"/>
    <p:sldId id="462" r:id="rId9"/>
    <p:sldId id="373" r:id="rId10"/>
    <p:sldId id="463" r:id="rId11"/>
    <p:sldId id="256" r:id="rId12"/>
    <p:sldId id="365" r:id="rId13"/>
  </p:sldIdLst>
  <p:sldSz cx="18288000" cy="10287000"/>
  <p:notesSz cx="10287000" cy="18288000"/>
  <p:embeddedFontLst>
    <p:embeddedFont>
      <p:font typeface="FK Grotesk Neue" panose="020B0604020202020204" charset="0"/>
      <p:regular r:id="rId15"/>
      <p:bold r:id="rId16"/>
      <p:italic r:id="rId17"/>
    </p:embeddedFont>
    <p:embeddedFont>
      <p:font typeface="FK Grotesk Neue Black" panose="020B0604020202020204" charset="0"/>
      <p:bold r:id="rId18"/>
    </p:embeddedFont>
    <p:embeddedFont>
      <p:font typeface="FK Grotesk Neue Bold" panose="020B0604020202020204" charset="0"/>
      <p:bold r:id="rId19"/>
      <p:italic r:id="rId20"/>
      <p:boldItalic r:id="rId21"/>
    </p:embeddedFont>
    <p:embeddedFont>
      <p:font typeface="FK Grotesk Neue Medium" panose="020B0604020202020204" charset="0"/>
      <p:regular r:id="rId22"/>
    </p:embeddedFont>
    <p:embeddedFont>
      <p:font typeface="FK Grotesk Neue Static" panose="020B0604020202020204" charset="0"/>
      <p:regular r:id="rId23"/>
      <p:bold r:id="rId24"/>
      <p:italic r:id="rId25"/>
    </p:embeddedFont>
    <p:embeddedFont>
      <p:font typeface="FK Grotesk Neue Static Black" panose="020B0604020202020204" charset="0"/>
      <p:bold r:id="rId26"/>
    </p:embeddedFont>
    <p:embeddedFont>
      <p:font typeface="FK Grotesk Neue Static Medium" panose="020B0604020202020204" charset="0"/>
      <p:regular r:id="rId27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123D"/>
    <a:srgbClr val="41D9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8E4E8D-15B4-237F-1259-8A0F7F6C0228}" v="45" dt="2026-06-23T06:51:00.9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7" autoAdjust="0"/>
    <p:restoredTop sz="94660"/>
  </p:normalViewPr>
  <p:slideViewPr>
    <p:cSldViewPr snapToGrid="0">
      <p:cViewPr varScale="1">
        <p:scale>
          <a:sx n="81" d="100"/>
          <a:sy n="81" d="100"/>
        </p:scale>
        <p:origin x="21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est User" userId="S::urn:spo:tenantanon#f7213872-b19b-442f-ba54-eac994988e89::" providerId="AD" clId="Web-{DC8E4E8D-15B4-237F-1259-8A0F7F6C0228}"/>
    <pc:docChg chg="modSld">
      <pc:chgData name="Guest User" userId="S::urn:spo:tenantanon#f7213872-b19b-442f-ba54-eac994988e89::" providerId="AD" clId="Web-{DC8E4E8D-15B4-237F-1259-8A0F7F6C0228}" dt="2026-06-23T06:51:00.978" v="41" actId="14100"/>
      <pc:docMkLst>
        <pc:docMk/>
      </pc:docMkLst>
      <pc:sldChg chg="addSp modSp">
        <pc:chgData name="Guest User" userId="S::urn:spo:tenantanon#f7213872-b19b-442f-ba54-eac994988e89::" providerId="AD" clId="Web-{DC8E4E8D-15B4-237F-1259-8A0F7F6C0228}" dt="2026-06-23T06:50:11.367" v="23" actId="1076"/>
        <pc:sldMkLst>
          <pc:docMk/>
          <pc:sldMk cId="0" sldId="259"/>
        </pc:sldMkLst>
        <pc:spChg chg="mod">
          <ac:chgData name="Guest User" userId="S::urn:spo:tenantanon#f7213872-b19b-442f-ba54-eac994988e89::" providerId="AD" clId="Web-{DC8E4E8D-15B4-237F-1259-8A0F7F6C0228}" dt="2026-06-23T06:50:11.367" v="23" actId="1076"/>
          <ac:spMkLst>
            <pc:docMk/>
            <pc:sldMk cId="0" sldId="259"/>
            <ac:spMk id="13" creationId="{00000000-0000-0000-0000-000000000000}"/>
          </ac:spMkLst>
        </pc:spChg>
        <pc:picChg chg="mod">
          <ac:chgData name="Guest User" userId="S::urn:spo:tenantanon#f7213872-b19b-442f-ba54-eac994988e89::" providerId="AD" clId="Web-{DC8E4E8D-15B4-237F-1259-8A0F7F6C0228}" dt="2026-06-23T06:50:11.336" v="21" actId="1076"/>
          <ac:picMkLst>
            <pc:docMk/>
            <pc:sldMk cId="0" sldId="259"/>
            <ac:picMk id="11" creationId="{00000000-0000-0000-0000-000000000000}"/>
          </ac:picMkLst>
        </pc:picChg>
        <pc:picChg chg="mod">
          <ac:chgData name="Guest User" userId="S::urn:spo:tenantanon#f7213872-b19b-442f-ba54-eac994988e89::" providerId="AD" clId="Web-{DC8E4E8D-15B4-237F-1259-8A0F7F6C0228}" dt="2026-06-23T06:50:11.352" v="22" actId="1076"/>
          <ac:picMkLst>
            <pc:docMk/>
            <pc:sldMk cId="0" sldId="259"/>
            <ac:picMk id="12" creationId="{00000000-0000-0000-0000-000000000000}"/>
          </ac:picMkLst>
        </pc:picChg>
        <pc:picChg chg="add">
          <ac:chgData name="Guest User" userId="S::urn:spo:tenantanon#f7213872-b19b-442f-ba54-eac994988e89::" providerId="AD" clId="Web-{DC8E4E8D-15B4-237F-1259-8A0F7F6C0228}" dt="2026-06-23T06:50:00.180" v="14"/>
          <ac:picMkLst>
            <pc:docMk/>
            <pc:sldMk cId="0" sldId="259"/>
            <ac:picMk id="14" creationId="{D130403E-4BCC-0603-DCE0-BA27F91CD14B}"/>
          </ac:picMkLst>
        </pc:picChg>
      </pc:sldChg>
      <pc:sldChg chg="addSp">
        <pc:chgData name="Guest User" userId="S::urn:spo:tenantanon#f7213872-b19b-442f-ba54-eac994988e89::" providerId="AD" clId="Web-{DC8E4E8D-15B4-237F-1259-8A0F7F6C0228}" dt="2026-06-23T06:50:14.289" v="24"/>
        <pc:sldMkLst>
          <pc:docMk/>
          <pc:sldMk cId="0" sldId="261"/>
        </pc:sldMkLst>
        <pc:picChg chg="add">
          <ac:chgData name="Guest User" userId="S::urn:spo:tenantanon#f7213872-b19b-442f-ba54-eac994988e89::" providerId="AD" clId="Web-{DC8E4E8D-15B4-237F-1259-8A0F7F6C0228}" dt="2026-06-23T06:50:14.289" v="24"/>
          <ac:picMkLst>
            <pc:docMk/>
            <pc:sldMk cId="0" sldId="261"/>
            <ac:picMk id="24" creationId="{A870948E-D58B-A014-16D9-6B1A58C94C34}"/>
          </ac:picMkLst>
        </pc:picChg>
      </pc:sldChg>
      <pc:sldChg chg="addSp">
        <pc:chgData name="Guest User" userId="S::urn:spo:tenantanon#f7213872-b19b-442f-ba54-eac994988e89::" providerId="AD" clId="Web-{DC8E4E8D-15B4-237F-1259-8A0F7F6C0228}" dt="2026-06-23T06:50:16.258" v="25"/>
        <pc:sldMkLst>
          <pc:docMk/>
          <pc:sldMk cId="0" sldId="262"/>
        </pc:sldMkLst>
        <pc:picChg chg="add">
          <ac:chgData name="Guest User" userId="S::urn:spo:tenantanon#f7213872-b19b-442f-ba54-eac994988e89::" providerId="AD" clId="Web-{DC8E4E8D-15B4-237F-1259-8A0F7F6C0228}" dt="2026-06-23T06:50:16.258" v="25"/>
          <ac:picMkLst>
            <pc:docMk/>
            <pc:sldMk cId="0" sldId="262"/>
            <ac:picMk id="4" creationId="{B8A61F4E-3E9A-630E-40AA-EBFEDBA2B9E2}"/>
          </ac:picMkLst>
        </pc:picChg>
      </pc:sldChg>
      <pc:sldChg chg="addSp">
        <pc:chgData name="Guest User" userId="S::urn:spo:tenantanon#f7213872-b19b-442f-ba54-eac994988e89::" providerId="AD" clId="Web-{DC8E4E8D-15B4-237F-1259-8A0F7F6C0228}" dt="2026-06-23T06:50:18.133" v="26"/>
        <pc:sldMkLst>
          <pc:docMk/>
          <pc:sldMk cId="0" sldId="263"/>
        </pc:sldMkLst>
        <pc:picChg chg="add">
          <ac:chgData name="Guest User" userId="S::urn:spo:tenantanon#f7213872-b19b-442f-ba54-eac994988e89::" providerId="AD" clId="Web-{DC8E4E8D-15B4-237F-1259-8A0F7F6C0228}" dt="2026-06-23T06:50:18.133" v="26"/>
          <ac:picMkLst>
            <pc:docMk/>
            <pc:sldMk cId="0" sldId="263"/>
            <ac:picMk id="28" creationId="{8415886E-A698-DB61-D968-3C66E7583E92}"/>
          </ac:picMkLst>
        </pc:picChg>
      </pc:sldChg>
      <pc:sldChg chg="addSp">
        <pc:chgData name="Guest User" userId="S::urn:spo:tenantanon#f7213872-b19b-442f-ba54-eac994988e89::" providerId="AD" clId="Web-{DC8E4E8D-15B4-237F-1259-8A0F7F6C0228}" dt="2026-06-23T06:50:20.852" v="27"/>
        <pc:sldMkLst>
          <pc:docMk/>
          <pc:sldMk cId="0" sldId="264"/>
        </pc:sldMkLst>
        <pc:picChg chg="add">
          <ac:chgData name="Guest User" userId="S::urn:spo:tenantanon#f7213872-b19b-442f-ba54-eac994988e89::" providerId="AD" clId="Web-{DC8E4E8D-15B4-237F-1259-8A0F7F6C0228}" dt="2026-06-23T06:50:20.852" v="27"/>
          <ac:picMkLst>
            <pc:docMk/>
            <pc:sldMk cId="0" sldId="264"/>
            <ac:picMk id="28" creationId="{2FDD19AA-1EA5-A0F8-1645-28088BB7AB57}"/>
          </ac:picMkLst>
        </pc:picChg>
      </pc:sldChg>
      <pc:sldChg chg="addSp delSp modSp">
        <pc:chgData name="Guest User" userId="S::urn:spo:tenantanon#f7213872-b19b-442f-ba54-eac994988e89::" providerId="AD" clId="Web-{DC8E4E8D-15B4-237F-1259-8A0F7F6C0228}" dt="2026-06-23T06:49:47.804" v="11"/>
        <pc:sldMkLst>
          <pc:docMk/>
          <pc:sldMk cId="83237552" sldId="359"/>
        </pc:sldMkLst>
        <pc:picChg chg="add del mod modCrop">
          <ac:chgData name="Guest User" userId="S::urn:spo:tenantanon#f7213872-b19b-442f-ba54-eac994988e89::" providerId="AD" clId="Web-{DC8E4E8D-15B4-237F-1259-8A0F7F6C0228}" dt="2026-06-23T06:49:47.804" v="11"/>
          <ac:picMkLst>
            <pc:docMk/>
            <pc:sldMk cId="83237552" sldId="359"/>
            <ac:picMk id="2" creationId="{CC996841-7698-B285-4F51-0BA26B8B6322}"/>
          </ac:picMkLst>
        </pc:picChg>
        <pc:picChg chg="add mod modCrop">
          <ac:chgData name="Guest User" userId="S::urn:spo:tenantanon#f7213872-b19b-442f-ba54-eac994988e89::" providerId="AD" clId="Web-{DC8E4E8D-15B4-237F-1259-8A0F7F6C0228}" dt="2026-06-23T06:49:45.726" v="10" actId="1076"/>
          <ac:picMkLst>
            <pc:docMk/>
            <pc:sldMk cId="83237552" sldId="359"/>
            <ac:picMk id="3" creationId="{1099DB52-5B72-011A-9312-49166B318BD5}"/>
          </ac:picMkLst>
        </pc:picChg>
      </pc:sldChg>
      <pc:sldChg chg="addSp delSp modSp">
        <pc:chgData name="Guest User" userId="S::urn:spo:tenantanon#f7213872-b19b-442f-ba54-eac994988e89::" providerId="AD" clId="Web-{DC8E4E8D-15B4-237F-1259-8A0F7F6C0228}" dt="2026-06-23T06:51:00.978" v="41" actId="14100"/>
        <pc:sldMkLst>
          <pc:docMk/>
          <pc:sldMk cId="2191400461" sldId="373"/>
        </pc:sldMkLst>
        <pc:picChg chg="add del">
          <ac:chgData name="Guest User" userId="S::urn:spo:tenantanon#f7213872-b19b-442f-ba54-eac994988e89::" providerId="AD" clId="Web-{DC8E4E8D-15B4-237F-1259-8A0F7F6C0228}" dt="2026-06-23T06:50:36.774" v="31"/>
          <ac:picMkLst>
            <pc:docMk/>
            <pc:sldMk cId="2191400461" sldId="373"/>
            <ac:picMk id="4" creationId="{00BE6722-58C0-C11F-BBC5-3F94B08AFC61}"/>
          </ac:picMkLst>
        </pc:picChg>
        <pc:picChg chg="mod">
          <ac:chgData name="Guest User" userId="S::urn:spo:tenantanon#f7213872-b19b-442f-ba54-eac994988e89::" providerId="AD" clId="Web-{DC8E4E8D-15B4-237F-1259-8A0F7F6C0228}" dt="2026-06-23T06:51:00.978" v="41" actId="14100"/>
          <ac:picMkLst>
            <pc:docMk/>
            <pc:sldMk cId="2191400461" sldId="373"/>
            <ac:picMk id="6" creationId="{F7057DE6-A63C-0753-59E3-17057C711436}"/>
          </ac:picMkLst>
        </pc:picChg>
      </pc:sldChg>
      <pc:sldChg chg="addSp modSp">
        <pc:chgData name="Guest User" userId="S::urn:spo:tenantanon#f7213872-b19b-442f-ba54-eac994988e89::" providerId="AD" clId="Web-{DC8E4E8D-15B4-237F-1259-8A0F7F6C0228}" dt="2026-06-23T06:49:53.757" v="13" actId="1076"/>
        <pc:sldMkLst>
          <pc:docMk/>
          <pc:sldMk cId="1063769716" sldId="460"/>
        </pc:sldMkLst>
        <pc:picChg chg="add mod modCrop">
          <ac:chgData name="Guest User" userId="S::urn:spo:tenantanon#f7213872-b19b-442f-ba54-eac994988e89::" providerId="AD" clId="Web-{DC8E4E8D-15B4-237F-1259-8A0F7F6C0228}" dt="2026-06-23T06:49:53.757" v="13" actId="1076"/>
          <ac:picMkLst>
            <pc:docMk/>
            <pc:sldMk cId="1063769716" sldId="460"/>
            <ac:picMk id="8" creationId="{76C31709-14CB-67A6-52E2-6989E7E326D8}"/>
          </ac:picMkLst>
        </pc:picChg>
      </pc:sldChg>
      <pc:sldChg chg="addSp delSp modSp">
        <pc:chgData name="Guest User" userId="S::urn:spo:tenantanon#f7213872-b19b-442f-ba54-eac994988e89::" providerId="AD" clId="Web-{DC8E4E8D-15B4-237F-1259-8A0F7F6C0228}" dt="2026-06-23T06:50:55.072" v="39" actId="1076"/>
        <pc:sldMkLst>
          <pc:docMk/>
          <pc:sldMk cId="969046468" sldId="462"/>
        </pc:sldMkLst>
        <pc:spChg chg="del">
          <ac:chgData name="Guest User" userId="S::urn:spo:tenantanon#f7213872-b19b-442f-ba54-eac994988e89::" providerId="AD" clId="Web-{DC8E4E8D-15B4-237F-1259-8A0F7F6C0228}" dt="2026-06-23T06:50:41.196" v="33"/>
          <ac:spMkLst>
            <pc:docMk/>
            <pc:sldMk cId="969046468" sldId="462"/>
            <ac:spMk id="9" creationId="{439632EB-5CA5-7FC2-E34E-8EF6002C8FF5}"/>
          </ac:spMkLst>
        </pc:spChg>
        <pc:spChg chg="del">
          <ac:chgData name="Guest User" userId="S::urn:spo:tenantanon#f7213872-b19b-442f-ba54-eac994988e89::" providerId="AD" clId="Web-{DC8E4E8D-15B4-237F-1259-8A0F7F6C0228}" dt="2026-06-23T06:50:45.665" v="35"/>
          <ac:spMkLst>
            <pc:docMk/>
            <pc:sldMk cId="969046468" sldId="462"/>
            <ac:spMk id="17" creationId="{4012C3AE-C747-EA7C-7C19-5CB679C0437B}"/>
          </ac:spMkLst>
        </pc:spChg>
        <pc:picChg chg="mod">
          <ac:chgData name="Guest User" userId="S::urn:spo:tenantanon#f7213872-b19b-442f-ba54-eac994988e89::" providerId="AD" clId="Web-{DC8E4E8D-15B4-237F-1259-8A0F7F6C0228}" dt="2026-06-23T06:50:55.072" v="39" actId="1076"/>
          <ac:picMkLst>
            <pc:docMk/>
            <pc:sldMk cId="969046468" sldId="462"/>
            <ac:picMk id="3" creationId="{399FF1F9-C4BB-CACC-BA29-E5F400725940}"/>
          </ac:picMkLst>
        </pc:picChg>
        <pc:picChg chg="add del">
          <ac:chgData name="Guest User" userId="S::urn:spo:tenantanon#f7213872-b19b-442f-ba54-eac994988e89::" providerId="AD" clId="Web-{DC8E4E8D-15B4-237F-1259-8A0F7F6C0228}" dt="2026-06-23T06:50:39.478" v="32"/>
          <ac:picMkLst>
            <pc:docMk/>
            <pc:sldMk cId="969046468" sldId="462"/>
            <ac:picMk id="5" creationId="{27316F11-C58F-E059-D2C7-EB0F4403BDF5}"/>
          </ac:picMkLst>
        </pc:picChg>
        <pc:picChg chg="del">
          <ac:chgData name="Guest User" userId="S::urn:spo:tenantanon#f7213872-b19b-442f-ba54-eac994988e89::" providerId="AD" clId="Web-{DC8E4E8D-15B4-237F-1259-8A0F7F6C0228}" dt="2026-06-23T06:50:45.665" v="34"/>
          <ac:picMkLst>
            <pc:docMk/>
            <pc:sldMk cId="969046468" sldId="462"/>
            <ac:picMk id="18" creationId="{D4E52768-AC65-E871-BEC5-DF4992E285A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7062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B6678F-24F8-C8D2-651F-E88D7746D4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D100F4-5587-DC9A-D637-6F8E4CD59A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FDAAAC-2A1E-0970-C175-ED60BAB40D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34DBC-6FA8-EF3D-79C0-99327FA35EE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0437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CC93F-8A31-F3F7-6520-E0D904047E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142D8D-58A0-7139-98DE-795745D12C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3B80AB-40A9-083C-F8D6-05A8210BF6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62F4DE-0319-1240-0AE5-4577CB3D23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9634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592F1-9C71-2DE6-DB81-06A5E6AF2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06F0BEE-5544-0410-9249-78CCDC2311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446767-74B7-652A-CEE8-AC9594378E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1C5E29-0DE0-F652-2A24-8C264205B7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299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1D3878-A70B-8195-CFBD-4E9537D8FC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A71DEC-D97A-3F39-148F-CD414F74DC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8FC3E2-14D4-34B0-8038-F644F4C178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A959ED-2EB2-3FB2-C566-3AC8B229E2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700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CC93F-8A31-F3F7-6520-E0D904047E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142D8D-58A0-7139-98DE-795745D12C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3B80AB-40A9-083C-F8D6-05A8210BF6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62F4DE-0319-1240-0AE5-4577CB3D23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0658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CC93F-8A31-F3F7-6520-E0D904047E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142D8D-58A0-7139-98DE-795745D12C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3B80AB-40A9-083C-F8D6-05A8210BF6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62F4DE-0319-1240-0AE5-4577CB3D23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665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7A6D7292-55D3-6CF7-C2A1-362F34D714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187828" y="9709583"/>
            <a:ext cx="1899592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1">
                <a:solidFill>
                  <a:srgbClr val="03123D"/>
                </a:solidFill>
                <a:latin typeface="FK Grotesk Neue" panose="020B0503020202020203" pitchFamily="34" charset="0"/>
              </a:defRPr>
            </a:lvl1pPr>
          </a:lstStyle>
          <a:p>
            <a:fld id="{AD803CDF-7C88-4892-852F-371C05DEB21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4743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44830E1-B4CC-634C-ED82-DCDCD26833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470795" y="3971434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03C96E-EDB4-42D8-B13A-B5F85F63A8B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8488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sv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13" Type="http://schemas.openxmlformats.org/officeDocument/2006/relationships/hyperlink" Target="https://www.dlubal.com/en/downloads-and-information/dlubal-free-zone/free-structural-analysis-software" TargetMode="External"/><Relationship Id="rId3" Type="http://schemas.openxmlformats.org/officeDocument/2006/relationships/image" Target="../media/image57.png"/><Relationship Id="rId7" Type="http://schemas.openxmlformats.org/officeDocument/2006/relationships/image" Target="../media/image61.svg"/><Relationship Id="rId12" Type="http://schemas.openxmlformats.org/officeDocument/2006/relationships/image" Target="../media/image66.svg"/><Relationship Id="rId17" Type="http://schemas.openxmlformats.org/officeDocument/2006/relationships/hyperlink" Target="https://www.dlubal.com/en/cross-section-properties/" TargetMode="External"/><Relationship Id="rId2" Type="http://schemas.openxmlformats.org/officeDocument/2006/relationships/notesSlide" Target="../notesSlides/notesSlide11.xml"/><Relationship Id="rId16" Type="http://schemas.openxmlformats.org/officeDocument/2006/relationships/hyperlink" Target="https://www.dlubal.com/en/solutions/online-services/snow-wind-seismic-load-maps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svg"/><Relationship Id="rId11" Type="http://schemas.openxmlformats.org/officeDocument/2006/relationships/image" Target="../media/image65.svg"/><Relationship Id="rId5" Type="http://schemas.openxmlformats.org/officeDocument/2006/relationships/image" Target="../media/image59.svg"/><Relationship Id="rId15" Type="http://schemas.openxmlformats.org/officeDocument/2006/relationships/hyperlink" Target="https://www.dlubal.com/en/downloads-and-information/examples-and-tutorials/models-to-download" TargetMode="External"/><Relationship Id="rId10" Type="http://schemas.openxmlformats.org/officeDocument/2006/relationships/image" Target="../media/image64.svg"/><Relationship Id="rId4" Type="http://schemas.openxmlformats.org/officeDocument/2006/relationships/image" Target="../media/image58.svg"/><Relationship Id="rId9" Type="http://schemas.openxmlformats.org/officeDocument/2006/relationships/image" Target="../media/image63.svg"/><Relationship Id="rId14" Type="http://schemas.openxmlformats.org/officeDocument/2006/relationships/hyperlink" Target="https://community.dlubal.com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2.png"/><Relationship Id="rId7" Type="http://schemas.openxmlformats.org/officeDocument/2006/relationships/image" Target="../media/image23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14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13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3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6" Type="http://schemas.openxmlformats.org/officeDocument/2006/relationships/image" Target="../media/image55.png"/><Relationship Id="rId5" Type="http://schemas.openxmlformats.org/officeDocument/2006/relationships/image" Target="../media/image54.sv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123D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C36B84-67A2-33A3-6769-E19A9DC80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wwdlubalcom">
            <a:extLst>
              <a:ext uri="{FF2B5EF4-FFF2-40B4-BE49-F238E27FC236}">
                <a16:creationId xmlns:a16="http://schemas.microsoft.com/office/drawing/2014/main" id="{7EFC9259-B2CF-C6FC-C9B7-9CC87E55732F}"/>
              </a:ext>
            </a:extLst>
          </p:cNvPr>
          <p:cNvSpPr/>
          <p:nvPr/>
        </p:nvSpPr>
        <p:spPr>
          <a:xfrm rot="-600">
            <a:off x="760019" y="9027709"/>
            <a:ext cx="5554115" cy="48631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600"/>
              </a:lnSpc>
            </a:pPr>
            <a:r>
              <a:rPr lang="de-DE" sz="1400" noProof="0" dirty="0">
                <a:solidFill>
                  <a:srgbClr val="FFFFFF"/>
                </a:solidFill>
                <a:latin typeface="FK Grotesk Neue Black" pitchFamily="34" charset="0"/>
                <a:ea typeface="FK Grotesk Neue Black" pitchFamily="34" charset="-122"/>
                <a:cs typeface="FK Grotesk Neue Black" pitchFamily="34" charset="-120"/>
              </a:rPr>
              <a:t>www.dlubal.com</a:t>
            </a:r>
            <a:br>
              <a:rPr lang="de-DE" sz="1400" noProof="0" dirty="0">
                <a:solidFill>
                  <a:srgbClr val="FFFFFF"/>
                </a:solidFill>
                <a:latin typeface="FK Grotesk Neue Black" pitchFamily="34" charset="0"/>
                <a:ea typeface="FK Grotesk Neue Black" pitchFamily="34" charset="-122"/>
                <a:cs typeface="FK Grotesk Neue Black" pitchFamily="34" charset="-120"/>
              </a:rPr>
            </a:br>
            <a:r>
              <a:rPr lang="de-DE" sz="1400" dirty="0">
                <a:solidFill>
                  <a:srgbClr val="FFFFFF"/>
                </a:solidFill>
                <a:latin typeface="FK Grotesk Neue Black" pitchFamily="34" charset="0"/>
                <a:ea typeface="FK Grotesk Neue Black" pitchFamily="34" charset="-122"/>
                <a:cs typeface="FK Grotesk Neue Black" pitchFamily="34" charset="-120"/>
              </a:rPr>
              <a:t>www.learngrasshopper.com</a:t>
            </a:r>
            <a:endParaRPr lang="de-DE" sz="1400" noProof="0" dirty="0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46E8EDEF-9F6E-4DA6-956D-6A7E666365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803CDF-7C88-4892-852F-371C05DEB212}" type="slidenum">
              <a:rPr lang="de-DE" noProof="0" smtClean="0"/>
              <a:pPr/>
              <a:t>1</a:t>
            </a:fld>
            <a:endParaRPr lang="de-DE" noProof="0" dirty="0"/>
          </a:p>
        </p:txBody>
      </p:sp>
      <p:pic>
        <p:nvPicPr>
          <p:cNvPr id="10" name="Group 1000004439" descr="preencoded.png">
            <a:extLst>
              <a:ext uri="{FF2B5EF4-FFF2-40B4-BE49-F238E27FC236}">
                <a16:creationId xmlns:a16="http://schemas.microsoft.com/office/drawing/2014/main" id="{AE908D5D-A26B-4967-D44A-C155946B5F9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64270" y="1697436"/>
            <a:ext cx="3114934" cy="744037"/>
          </a:xfrm>
          <a:prstGeom prst="rect">
            <a:avLst/>
          </a:prstGeom>
        </p:spPr>
      </p:pic>
      <p:sp>
        <p:nvSpPr>
          <p:cNvPr id="11" name="name_9 Special Features in RFEM6 You Should Know">
            <a:extLst>
              <a:ext uri="{FF2B5EF4-FFF2-40B4-BE49-F238E27FC236}">
                <a16:creationId xmlns:a16="http://schemas.microsoft.com/office/drawing/2014/main" id="{3308DE92-28A3-92D3-3C22-855CE0BBF162}"/>
              </a:ext>
            </a:extLst>
          </p:cNvPr>
          <p:cNvSpPr/>
          <p:nvPr/>
        </p:nvSpPr>
        <p:spPr>
          <a:xfrm rot="21599400">
            <a:off x="745804" y="2179616"/>
            <a:ext cx="6266798" cy="5367597"/>
          </a:xfrm>
          <a:prstGeom prst="rect">
            <a:avLst/>
          </a:prstGeom>
          <a:noFill/>
          <a:ln/>
        </p:spPr>
        <p:txBody>
          <a:bodyPr wrap="square" lIns="0" tIns="0" rIns="0" bIns="0" rtlCol="0" anchor="b" anchorCtr="0"/>
          <a:lstStyle/>
          <a:p>
            <a:pPr marL="0" indent="0" algn="l">
              <a:lnSpc>
                <a:spcPct val="91667"/>
              </a:lnSpc>
              <a:buNone/>
            </a:pPr>
            <a:r>
              <a:rPr lang="de-DE" sz="6000" noProof="0" dirty="0">
                <a:solidFill>
                  <a:srgbClr val="FFFFFF"/>
                </a:solidFill>
                <a:latin typeface="FK Grotesk Neue Black"/>
                <a:ea typeface="FK Grotesk Neue Black" pitchFamily="34" charset="-122"/>
                <a:cs typeface="FK Grotesk Neue Black" pitchFamily="34" charset="-120"/>
              </a:rPr>
              <a:t>One Parametric Model </a:t>
            </a:r>
            <a:r>
              <a:rPr lang="de-DE" sz="6000" noProof="0" dirty="0" err="1">
                <a:solidFill>
                  <a:srgbClr val="FFFFFF"/>
                </a:solidFill>
                <a:latin typeface="FK Grotesk Neue Black"/>
                <a:ea typeface="FK Grotesk Neue Black" pitchFamily="34" charset="-122"/>
                <a:cs typeface="FK Grotesk Neue Black" pitchFamily="34" charset="-120"/>
              </a:rPr>
              <a:t>for</a:t>
            </a:r>
            <a:r>
              <a:rPr lang="de-DE" sz="6000" noProof="0" dirty="0">
                <a:solidFill>
                  <a:srgbClr val="FFFFFF"/>
                </a:solidFill>
                <a:latin typeface="FK Grotesk Neue Black"/>
                <a:ea typeface="FK Grotesk Neue Black" pitchFamily="34" charset="-122"/>
                <a:cs typeface="FK Grotesk Neue Black" pitchFamily="34" charset="-120"/>
              </a:rPr>
              <a:t> Structural Design in RFEM 6 and Revit</a:t>
            </a:r>
            <a:endParaRPr lang="de-DE" sz="6000" noProof="0" dirty="0">
              <a:latin typeface="FK Grotesk Neue Black"/>
              <a:ea typeface="Calibri"/>
              <a:cs typeface="Calibri"/>
            </a:endParaRPr>
          </a:p>
        </p:txBody>
      </p:sp>
      <p:pic>
        <p:nvPicPr>
          <p:cNvPr id="13" name="RFEM" descr="preencoded.png">
            <a:extLst>
              <a:ext uri="{FF2B5EF4-FFF2-40B4-BE49-F238E27FC236}">
                <a16:creationId xmlns:a16="http://schemas.microsoft.com/office/drawing/2014/main" id="{1688D1A3-2EEE-ACD3-8DC1-F3A5EEF800F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6613168" y="8982055"/>
            <a:ext cx="914856" cy="1305244"/>
          </a:xfrm>
          <a:prstGeom prst="rect">
            <a:avLst/>
          </a:prstGeom>
        </p:spPr>
      </p:pic>
      <p:sp>
        <p:nvSpPr>
          <p:cNvPr id="14" name="RFEM">
            <a:extLst>
              <a:ext uri="{FF2B5EF4-FFF2-40B4-BE49-F238E27FC236}">
                <a16:creationId xmlns:a16="http://schemas.microsoft.com/office/drawing/2014/main" id="{CB667A56-3E61-1968-9874-5DFC55CF8037}"/>
              </a:ext>
            </a:extLst>
          </p:cNvPr>
          <p:cNvSpPr/>
          <p:nvPr/>
        </p:nvSpPr>
        <p:spPr>
          <a:xfrm rot="-600">
            <a:off x="16592550" y="9915655"/>
            <a:ext cx="960076" cy="2382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91667"/>
              </a:lnSpc>
              <a:buNone/>
            </a:pPr>
            <a:r>
              <a:rPr lang="de-DE" sz="1721" noProof="0" dirty="0">
                <a:solidFill>
                  <a:srgbClr val="03123D"/>
                </a:solidFill>
                <a:latin typeface="FK Grotesk Neue Black" pitchFamily="34" charset="0"/>
                <a:ea typeface="FK Grotesk Neue Black" pitchFamily="34" charset="-122"/>
                <a:cs typeface="FK Grotesk Neue Black" pitchFamily="34" charset="-120"/>
              </a:rPr>
              <a:t>RFEM</a:t>
            </a:r>
            <a:endParaRPr lang="de-DE" sz="1721" noProof="0" dirty="0"/>
          </a:p>
        </p:txBody>
      </p:sp>
      <p:pic>
        <p:nvPicPr>
          <p:cNvPr id="15" name="Frame 1000006743" descr="preencoded.png">
            <a:extLst>
              <a:ext uri="{FF2B5EF4-FFF2-40B4-BE49-F238E27FC236}">
                <a16:creationId xmlns:a16="http://schemas.microsoft.com/office/drawing/2014/main" id="{CA7D7325-C70B-4538-A560-DEDB34DC749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62135" y="772490"/>
            <a:ext cx="3508148" cy="562583"/>
          </a:xfrm>
          <a:prstGeom prst="rect">
            <a:avLst/>
          </a:prstGeom>
        </p:spPr>
      </p:pic>
      <p:sp>
        <p:nvSpPr>
          <p:cNvPr id="16" name="Webinar">
            <a:extLst>
              <a:ext uri="{FF2B5EF4-FFF2-40B4-BE49-F238E27FC236}">
                <a16:creationId xmlns:a16="http://schemas.microsoft.com/office/drawing/2014/main" id="{7084FFB6-8AE6-14C4-310C-E29669BF17BD}"/>
              </a:ext>
            </a:extLst>
          </p:cNvPr>
          <p:cNvSpPr/>
          <p:nvPr/>
        </p:nvSpPr>
        <p:spPr>
          <a:xfrm rot="-600">
            <a:off x="990758" y="916716"/>
            <a:ext cx="3508088" cy="333596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91667"/>
              </a:lnSpc>
              <a:buNone/>
            </a:pPr>
            <a:r>
              <a:rPr lang="de-DE" sz="2400" noProof="0" dirty="0">
                <a:solidFill>
                  <a:srgbClr val="03123D"/>
                </a:solidFill>
                <a:latin typeface="FK Grotesk Neue Black" pitchFamily="34" charset="0"/>
                <a:ea typeface="FK Grotesk Neue Black" pitchFamily="34" charset="-122"/>
                <a:cs typeface="FK Grotesk Neue Black" pitchFamily="34" charset="-120"/>
              </a:rPr>
              <a:t>Webinar/Workshop</a:t>
            </a:r>
            <a:endParaRPr lang="de-DE" sz="2400" noProof="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F6E7B7B-6069-4E30-7E40-DF6F70D91C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274327" y="2756754"/>
            <a:ext cx="1143099" cy="868755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5CF9A47-F22E-E5AD-5573-D00CDBDDC3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98793" y="2179069"/>
            <a:ext cx="10363581" cy="5616200"/>
          </a:xfrm>
          <a:prstGeom prst="roundRect">
            <a:avLst>
              <a:gd name="adj" fmla="val 5313"/>
            </a:avLst>
          </a:prstGeom>
        </p:spPr>
      </p:pic>
      <p:pic>
        <p:nvPicPr>
          <p:cNvPr id="3" name="Bilde 2" descr="Et bilde som inneholder Grafikk, Font, grafisk design, design&#10;&#10;KI-generert innhold kan være feil.">
            <a:extLst>
              <a:ext uri="{FF2B5EF4-FFF2-40B4-BE49-F238E27FC236}">
                <a16:creationId xmlns:a16="http://schemas.microsoft.com/office/drawing/2014/main" id="{1099DB52-5B72-011A-9312-49166B318BD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366" b="-1961"/>
          <a:stretch>
            <a:fillRect/>
          </a:stretch>
        </p:blipFill>
        <p:spPr>
          <a:xfrm>
            <a:off x="16116980" y="151720"/>
            <a:ext cx="1983433" cy="767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375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7B792-181F-F705-8C48-A621C8C4E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symbol pro číslo snímku 10">
            <a:extLst>
              <a:ext uri="{FF2B5EF4-FFF2-40B4-BE49-F238E27FC236}">
                <a16:creationId xmlns:a16="http://schemas.microsoft.com/office/drawing/2014/main" id="{90520FDE-8ACB-3981-3C09-1CD41E6271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803CDF-7C88-4892-852F-371C05DEB212}" type="slidenum">
              <a:rPr lang="de-DE" noProof="0" smtClean="0"/>
              <a:pPr/>
              <a:t>10</a:t>
            </a:fld>
            <a:endParaRPr lang="de-DE" noProof="0" dirty="0"/>
          </a:p>
        </p:txBody>
      </p:sp>
      <p:sp>
        <p:nvSpPr>
          <p:cNvPr id="17" name="Obdélník: se zakulacenými rohy 16">
            <a:extLst>
              <a:ext uri="{FF2B5EF4-FFF2-40B4-BE49-F238E27FC236}">
                <a16:creationId xmlns:a16="http://schemas.microsoft.com/office/drawing/2014/main" id="{4012C3AE-C747-EA7C-7C19-5CB679C0437B}"/>
              </a:ext>
            </a:extLst>
          </p:cNvPr>
          <p:cNvSpPr/>
          <p:nvPr/>
        </p:nvSpPr>
        <p:spPr>
          <a:xfrm>
            <a:off x="1497279" y="9821930"/>
            <a:ext cx="992020" cy="327917"/>
          </a:xfrm>
          <a:prstGeom prst="roundRect">
            <a:avLst>
              <a:gd name="adj" fmla="val 50000"/>
            </a:avLst>
          </a:prstGeom>
          <a:solidFill>
            <a:srgbClr val="41D9B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18000" rIns="72000" bIns="7200" rtlCol="0" anchor="ctr">
            <a:spAutoFit/>
          </a:bodyPr>
          <a:lstStyle/>
          <a:p>
            <a:r>
              <a:rPr lang="de-DE" sz="1300" noProof="0" dirty="0">
                <a:solidFill>
                  <a:srgbClr val="03123D"/>
                </a:solidFill>
                <a:latin typeface="FK Grotesk Neue Black" panose="020B0604020202020204" charset="0"/>
              </a:rPr>
              <a:t>Webinar</a:t>
            </a:r>
          </a:p>
        </p:txBody>
      </p:sp>
      <p:pic>
        <p:nvPicPr>
          <p:cNvPr id="18" name="Group 1000004438" descr="preencoded.png">
            <a:extLst>
              <a:ext uri="{FF2B5EF4-FFF2-40B4-BE49-F238E27FC236}">
                <a16:creationId xmlns:a16="http://schemas.microsoft.com/office/drawing/2014/main" id="{D4E52768-AC65-E871-BEC5-DF4992E285A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62311" y="9909235"/>
            <a:ext cx="640823" cy="153309"/>
          </a:xfrm>
          <a:prstGeom prst="rect">
            <a:avLst/>
          </a:prstGeom>
        </p:spPr>
      </p:pic>
      <p:sp>
        <p:nvSpPr>
          <p:cNvPr id="19" name="name_01  Kapitola  Page Title  Q2 2025">
            <a:extLst>
              <a:ext uri="{FF2B5EF4-FFF2-40B4-BE49-F238E27FC236}">
                <a16:creationId xmlns:a16="http://schemas.microsoft.com/office/drawing/2014/main" id="{7322DF78-6AA5-6F51-6A6E-C80CF7337480}"/>
              </a:ext>
            </a:extLst>
          </p:cNvPr>
          <p:cNvSpPr/>
          <p:nvPr/>
        </p:nvSpPr>
        <p:spPr>
          <a:xfrm rot="-600">
            <a:off x="11565900" y="9820670"/>
            <a:ext cx="6028541" cy="273245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r">
              <a:lnSpc>
                <a:spcPts val="1800"/>
              </a:lnSpc>
              <a:buNone/>
            </a:pPr>
            <a:r>
              <a:rPr lang="de-DE" sz="1500" b="1" noProof="0" dirty="0">
                <a:solidFill>
                  <a:srgbClr val="03123D"/>
                </a:solidFill>
                <a:latin typeface="FK Grotesk Neue Bold" pitchFamily="34" charset="0"/>
                <a:ea typeface="FK Grotesk Neue Bold" pitchFamily="34" charset="-122"/>
                <a:cs typeface="FK Grotesk Neue Bold" pitchFamily="34" charset="-120"/>
              </a:rPr>
              <a:t>01 | </a:t>
            </a:r>
            <a:r>
              <a:rPr lang="de-DE" sz="1500" b="1" noProof="0" dirty="0" err="1">
                <a:solidFill>
                  <a:srgbClr val="03123D"/>
                </a:solidFill>
                <a:latin typeface="FK Grotesk Neue Bold" pitchFamily="34" charset="0"/>
                <a:ea typeface="FK Grotesk Neue Bold" pitchFamily="34" charset="-122"/>
                <a:cs typeface="FK Grotesk Neue Bold" pitchFamily="34" charset="-120"/>
              </a:rPr>
              <a:t>Introduction</a:t>
            </a:r>
            <a:endParaRPr lang="de-DE" sz="1500" b="1" noProof="0" dirty="0">
              <a:solidFill>
                <a:srgbClr val="03123D"/>
              </a:solidFill>
              <a:latin typeface="FK Grotesk Neue Bold" pitchFamily="34" charset="0"/>
              <a:ea typeface="FK Grotesk Neue Bold" pitchFamily="34" charset="-122"/>
              <a:cs typeface="FK Grotesk Neue Bold" pitchFamily="34" charset="-120"/>
            </a:endParaRPr>
          </a:p>
        </p:txBody>
      </p:sp>
      <p:sp>
        <p:nvSpPr>
          <p:cNvPr id="9" name="Content">
            <a:extLst>
              <a:ext uri="{FF2B5EF4-FFF2-40B4-BE49-F238E27FC236}">
                <a16:creationId xmlns:a16="http://schemas.microsoft.com/office/drawing/2014/main" id="{439632EB-5CA5-7FC2-E34E-8EF6002C8FF5}"/>
              </a:ext>
            </a:extLst>
          </p:cNvPr>
          <p:cNvSpPr/>
          <p:nvPr/>
        </p:nvSpPr>
        <p:spPr>
          <a:xfrm rot="-600">
            <a:off x="762321" y="728274"/>
            <a:ext cx="16728157" cy="648254"/>
          </a:xfrm>
          <a:prstGeom prst="rect">
            <a:avLst/>
          </a:prstGeom>
          <a:noFill/>
          <a:ln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ts val="5325"/>
              </a:lnSpc>
            </a:pPr>
            <a:r>
              <a:rPr lang="de-DE" sz="3600" noProof="0" dirty="0">
                <a:solidFill>
                  <a:srgbClr val="03123D"/>
                </a:solidFill>
                <a:latin typeface="FK Grotesk Neue Black" pitchFamily="34" charset="0"/>
                <a:ea typeface="FK Grotesk Neue Black" pitchFamily="34" charset="-122"/>
                <a:cs typeface="FK Grotesk Neue Black" pitchFamily="34" charset="-120"/>
              </a:rPr>
              <a:t>1. </a:t>
            </a:r>
            <a:r>
              <a:rPr lang="en-US" sz="3600" dirty="0">
                <a:solidFill>
                  <a:srgbClr val="03123D"/>
                </a:solidFill>
                <a:latin typeface="FK Grotesk Neue Black" pitchFamily="34" charset="0"/>
                <a:ea typeface="FK Grotesk Neue Black" pitchFamily="34" charset="-122"/>
                <a:cs typeface="FK Grotesk Neue Black" pitchFamily="34" charset="-120"/>
              </a:rPr>
              <a:t>Introduction</a:t>
            </a:r>
          </a:p>
        </p:txBody>
      </p:sp>
      <p:sp>
        <p:nvSpPr>
          <p:cNvPr id="2" name="Fire resistance design for surfaces with the reduced cross-section method possible reduction via surface thickness Design checks can be performed for all designable timber materials For cross laminated timber Option to consider the fall-off of individual">
            <a:extLst>
              <a:ext uri="{FF2B5EF4-FFF2-40B4-BE49-F238E27FC236}">
                <a16:creationId xmlns:a16="http://schemas.microsoft.com/office/drawing/2014/main" id="{8A043469-A6FA-A09D-03E0-DC8F0FCB2D10}"/>
              </a:ext>
            </a:extLst>
          </p:cNvPr>
          <p:cNvSpPr/>
          <p:nvPr/>
        </p:nvSpPr>
        <p:spPr>
          <a:xfrm rot="-600">
            <a:off x="763108" y="1884005"/>
            <a:ext cx="16962647" cy="7390965"/>
          </a:xfrm>
          <a:prstGeom prst="rect">
            <a:avLst/>
          </a:prstGeom>
          <a:noFill/>
          <a:ln/>
        </p:spPr>
        <p:txBody>
          <a:bodyPr wrap="square" lIns="57150" tIns="57150" rIns="57150" bIns="57150" rtlCol="0" anchor="t"/>
          <a:lstStyle/>
          <a:p>
            <a:pPr marL="285750" indent="-285750" algn="l">
              <a:lnSpc>
                <a:spcPct val="91667"/>
              </a:lnSpc>
              <a:buSzPct val="100000"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 algn="l">
              <a:lnSpc>
                <a:spcPct val="91667"/>
              </a:lnSpc>
              <a:buSzPct val="100000"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</a:endParaRPr>
          </a:p>
          <a:p>
            <a:pPr marL="285750" indent="-285750" algn="l">
              <a:lnSpc>
                <a:spcPct val="91667"/>
              </a:lnSpc>
              <a:buSzPct val="100000"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 algn="l">
              <a:lnSpc>
                <a:spcPct val="91667"/>
              </a:lnSpc>
              <a:buSzPct val="100000"/>
              <a:buChar char="•"/>
            </a:pPr>
            <a:endParaRPr lang="de-DE" sz="2250" noProof="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71A896E-34D0-779A-B00C-6FF7D490DD7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828"/>
          <a:stretch>
            <a:fillRect/>
          </a:stretch>
        </p:blipFill>
        <p:spPr>
          <a:xfrm>
            <a:off x="1874109" y="1377988"/>
            <a:ext cx="10775728" cy="841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074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12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sk group" descr="preencoded.png">
            <a:extLst>
              <a:ext uri="{FF2B5EF4-FFF2-40B4-BE49-F238E27FC236}">
                <a16:creationId xmlns:a16="http://schemas.microsoft.com/office/drawing/2014/main" id="{11A9241A-1FDB-DE2F-DC84-B56FFFB715E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00495" y="2267146"/>
            <a:ext cx="8184509" cy="7260906"/>
          </a:xfrm>
          <a:prstGeom prst="rect">
            <a:avLst/>
          </a:prstGeom>
        </p:spPr>
      </p:pic>
      <p:pic>
        <p:nvPicPr>
          <p:cNvPr id="11" name="Rectangle 34738" descr="preencoded.png">
            <a:extLst>
              <a:ext uri="{FF2B5EF4-FFF2-40B4-BE49-F238E27FC236}">
                <a16:creationId xmlns:a16="http://schemas.microsoft.com/office/drawing/2014/main" id="{80A10971-8DF8-1730-A955-DBE38C431C6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00495" y="2267146"/>
            <a:ext cx="8184509" cy="7260906"/>
          </a:xfrm>
          <a:prstGeom prst="rect">
            <a:avLst/>
          </a:prstGeom>
        </p:spPr>
      </p:pic>
      <p:pic>
        <p:nvPicPr>
          <p:cNvPr id="12" name="Vector 1763 (Stroke)" descr="preencoded.png">
            <a:extLst>
              <a:ext uri="{FF2B5EF4-FFF2-40B4-BE49-F238E27FC236}">
                <a16:creationId xmlns:a16="http://schemas.microsoft.com/office/drawing/2014/main" id="{1CBE4408-6AAB-4D3A-E9A5-CB89BA7CF9C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4712915" y="8623072"/>
            <a:ext cx="247712" cy="352468"/>
          </a:xfrm>
          <a:prstGeom prst="rect">
            <a:avLst/>
          </a:prstGeom>
        </p:spPr>
      </p:pic>
      <p:pic>
        <p:nvPicPr>
          <p:cNvPr id="22" name="Vector 1763 (Stroke)" descr="preencoded.png">
            <a:extLst>
              <a:ext uri="{FF2B5EF4-FFF2-40B4-BE49-F238E27FC236}">
                <a16:creationId xmlns:a16="http://schemas.microsoft.com/office/drawing/2014/main" id="{50801E5A-2A5D-2DEC-F243-550DECD6B2A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5147776" y="2599083"/>
            <a:ext cx="142912" cy="209575"/>
          </a:xfrm>
          <a:prstGeom prst="rect">
            <a:avLst/>
          </a:prstGeom>
        </p:spPr>
      </p:pic>
      <p:pic>
        <p:nvPicPr>
          <p:cNvPr id="24" name="Vector 1763 (Stroke)" descr="preencoded.png">
            <a:extLst>
              <a:ext uri="{FF2B5EF4-FFF2-40B4-BE49-F238E27FC236}">
                <a16:creationId xmlns:a16="http://schemas.microsoft.com/office/drawing/2014/main" id="{A8D01511-5879-5F0D-F9A9-96F623B6440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4206989" y="3801390"/>
            <a:ext cx="142912" cy="209575"/>
          </a:xfrm>
          <a:prstGeom prst="rect">
            <a:avLst/>
          </a:prstGeom>
        </p:spPr>
      </p:pic>
      <p:pic>
        <p:nvPicPr>
          <p:cNvPr id="25" name="Vector 1763 (Stroke)" descr="preencoded.png">
            <a:extLst>
              <a:ext uri="{FF2B5EF4-FFF2-40B4-BE49-F238E27FC236}">
                <a16:creationId xmlns:a16="http://schemas.microsoft.com/office/drawing/2014/main" id="{9C7C8943-F501-6388-632B-25FB3628C80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6721673" y="4979248"/>
            <a:ext cx="142912" cy="209575"/>
          </a:xfrm>
          <a:prstGeom prst="rect">
            <a:avLst/>
          </a:prstGeom>
        </p:spPr>
      </p:pic>
      <p:pic>
        <p:nvPicPr>
          <p:cNvPr id="26" name="Vector 1763 (Stroke)" descr="preencoded.png">
            <a:extLst>
              <a:ext uri="{FF2B5EF4-FFF2-40B4-BE49-F238E27FC236}">
                <a16:creationId xmlns:a16="http://schemas.microsoft.com/office/drawing/2014/main" id="{10D28061-9101-EA9C-8B1A-FE1A76FC8CF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16275683" y="6178380"/>
            <a:ext cx="142912" cy="209575"/>
          </a:xfrm>
          <a:prstGeom prst="rect">
            <a:avLst/>
          </a:prstGeom>
        </p:spPr>
      </p:pic>
      <p:pic>
        <p:nvPicPr>
          <p:cNvPr id="27" name="Frame 1000008210" descr="preencoded.png">
            <a:extLst>
              <a:ext uri="{FF2B5EF4-FFF2-40B4-BE49-F238E27FC236}">
                <a16:creationId xmlns:a16="http://schemas.microsoft.com/office/drawing/2014/main" id="{0172F3F9-CE63-FED6-BFD3-B995DA2E94B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9755652" y="2210949"/>
            <a:ext cx="1017852" cy="4543330"/>
          </a:xfrm>
          <a:prstGeom prst="rect">
            <a:avLst/>
          </a:prstGeom>
        </p:spPr>
      </p:pic>
      <p:pic>
        <p:nvPicPr>
          <p:cNvPr id="28" name="Group 3640" descr="preencoded.png">
            <a:extLst>
              <a:ext uri="{FF2B5EF4-FFF2-40B4-BE49-F238E27FC236}">
                <a16:creationId xmlns:a16="http://schemas.microsoft.com/office/drawing/2014/main" id="{E6F4D1BD-4C2C-B9B8-EC67-E7E36D0B6CD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1477647" y="7288991"/>
            <a:ext cx="1629344" cy="1629345"/>
          </a:xfrm>
          <a:prstGeom prst="rect">
            <a:avLst/>
          </a:prstGeom>
        </p:spPr>
      </p:pic>
      <p:pic>
        <p:nvPicPr>
          <p:cNvPr id="29" name="Group 1000004866" descr="preencoded.png">
            <a:extLst>
              <a:ext uri="{FF2B5EF4-FFF2-40B4-BE49-F238E27FC236}">
                <a16:creationId xmlns:a16="http://schemas.microsoft.com/office/drawing/2014/main" id="{F61828A9-2996-E6E1-EC91-AF12E15D5CF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15774713" y="7496046"/>
            <a:ext cx="1629344" cy="1629344"/>
          </a:xfrm>
          <a:prstGeom prst="rect">
            <a:avLst/>
          </a:prstGeom>
        </p:spPr>
      </p:pic>
      <p:sp>
        <p:nvSpPr>
          <p:cNvPr id="30" name="Free Online Services">
            <a:extLst>
              <a:ext uri="{FF2B5EF4-FFF2-40B4-BE49-F238E27FC236}">
                <a16:creationId xmlns:a16="http://schemas.microsoft.com/office/drawing/2014/main" id="{E35D3B2C-1040-861F-269E-3CB9875BD065}"/>
              </a:ext>
            </a:extLst>
          </p:cNvPr>
          <p:cNvSpPr/>
          <p:nvPr/>
        </p:nvSpPr>
        <p:spPr>
          <a:xfrm>
            <a:off x="800260" y="916229"/>
            <a:ext cx="7086731" cy="753699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91667"/>
              </a:lnSpc>
              <a:buNone/>
            </a:pPr>
            <a:r>
              <a:rPr lang="en-US" sz="5400" b="1" dirty="0">
                <a:solidFill>
                  <a:srgbClr val="FFFFFF"/>
                </a:solidFill>
                <a:latin typeface="FK Grotesk Neue Black" panose="020B0503020202020203" pitchFamily="34" charset="0"/>
                <a:ea typeface="FK Grotesk Neue Black Italic" pitchFamily="34" charset="-122"/>
                <a:cs typeface="FK Grotesk Neue Black Italic" pitchFamily="34" charset="-120"/>
              </a:rPr>
              <a:t>Free Online Services</a:t>
            </a:r>
            <a:endParaRPr lang="en-US" sz="5400" dirty="0"/>
          </a:p>
        </p:txBody>
      </p:sp>
      <p:sp>
        <p:nvSpPr>
          <p:cNvPr id="31" name="name_90-Day Full Trial Version Download">
            <a:extLst>
              <a:ext uri="{FF2B5EF4-FFF2-40B4-BE49-F238E27FC236}">
                <a16:creationId xmlns:a16="http://schemas.microsoft.com/office/drawing/2014/main" id="{0C8428A0-A075-C30A-6454-010BB10D0E0E}"/>
              </a:ext>
            </a:extLst>
          </p:cNvPr>
          <p:cNvSpPr/>
          <p:nvPr/>
        </p:nvSpPr>
        <p:spPr>
          <a:xfrm>
            <a:off x="1476867" y="2840187"/>
            <a:ext cx="6877333" cy="1620447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91667"/>
              </a:lnSpc>
              <a:buNone/>
            </a:pPr>
            <a:r>
              <a:rPr lang="en-US" sz="5775" b="1" dirty="0">
                <a:solidFill>
                  <a:srgbClr val="FFFFFF"/>
                </a:solidFill>
                <a:latin typeface="FK Grotesk Neue Black" panose="020B0503020202020203" pitchFamily="34" charset="0"/>
                <a:ea typeface="FK Grotesk Neue Black Italic" pitchFamily="34" charset="-122"/>
                <a:cs typeface="FK Grotesk Neue Black Italic" pitchFamily="34" charset="-120"/>
              </a:rPr>
              <a:t>90-Day Full Trial Version Download</a:t>
            </a:r>
            <a:endParaRPr lang="en-US" sz="5775" dirty="0"/>
          </a:p>
        </p:txBody>
      </p:sp>
      <p:sp>
        <p:nvSpPr>
          <p:cNvPr id="32" name="Explore All Our Services">
            <a:hlinkClick r:id="rId13"/>
            <a:extLst>
              <a:ext uri="{FF2B5EF4-FFF2-40B4-BE49-F238E27FC236}">
                <a16:creationId xmlns:a16="http://schemas.microsoft.com/office/drawing/2014/main" id="{9A07E9BB-8C24-8277-BC87-8A165F312BB5}"/>
              </a:ext>
            </a:extLst>
          </p:cNvPr>
          <p:cNvSpPr/>
          <p:nvPr/>
        </p:nvSpPr>
        <p:spPr>
          <a:xfrm>
            <a:off x="9773972" y="7573022"/>
            <a:ext cx="4829458" cy="162009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91667"/>
              </a:lnSpc>
              <a:buNone/>
            </a:pPr>
            <a:r>
              <a:rPr lang="en-US" sz="5775" b="1" dirty="0">
                <a:solidFill>
                  <a:srgbClr val="FFFFFF"/>
                </a:solidFill>
                <a:latin typeface="FK Grotesk Neue Black" panose="020B0503020202020203" pitchFamily="34" charset="0"/>
                <a:ea typeface="FK Grotesk Neue Black Italic" pitchFamily="34" charset="-122"/>
                <a:cs typeface="FK Grotesk Neue Black Italic" pitchFamily="34" charset="-120"/>
              </a:rPr>
              <a:t>Explore All Our Services</a:t>
            </a:r>
            <a:endParaRPr lang="en-US" sz="5775" dirty="0"/>
          </a:p>
        </p:txBody>
      </p:sp>
      <p:sp>
        <p:nvSpPr>
          <p:cNvPr id="33" name="Dlubal Community">
            <a:hlinkClick r:id="rId14"/>
            <a:extLst>
              <a:ext uri="{FF2B5EF4-FFF2-40B4-BE49-F238E27FC236}">
                <a16:creationId xmlns:a16="http://schemas.microsoft.com/office/drawing/2014/main" id="{B55F57AE-BA79-6E03-8C0E-47A0F6529E88}"/>
              </a:ext>
            </a:extLst>
          </p:cNvPr>
          <p:cNvSpPr/>
          <p:nvPr/>
        </p:nvSpPr>
        <p:spPr>
          <a:xfrm>
            <a:off x="10980696" y="2540836"/>
            <a:ext cx="6905695" cy="401225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91667"/>
              </a:lnSpc>
              <a:buNone/>
            </a:pPr>
            <a:r>
              <a:rPr lang="en-US" sz="2879" b="1" dirty="0">
                <a:solidFill>
                  <a:srgbClr val="FFFFFF"/>
                </a:solidFill>
                <a:latin typeface="FK Grotesk Neue Black" panose="020B0503020202020203" pitchFamily="34" charset="0"/>
                <a:ea typeface="FK Grotesk Neue Black Italic" pitchFamily="34" charset="-122"/>
                <a:cs typeface="FK Grotesk Neue Black Italic" pitchFamily="34" charset="-120"/>
              </a:rPr>
              <a:t>DLUBAL COMMUNITY</a:t>
            </a:r>
            <a:endParaRPr lang="en-US" sz="2879" dirty="0"/>
          </a:p>
        </p:txBody>
      </p:sp>
      <p:sp>
        <p:nvSpPr>
          <p:cNvPr id="34" name="name_3D Models to Download">
            <a:hlinkClick r:id="rId15"/>
            <a:extLst>
              <a:ext uri="{FF2B5EF4-FFF2-40B4-BE49-F238E27FC236}">
                <a16:creationId xmlns:a16="http://schemas.microsoft.com/office/drawing/2014/main" id="{284DBD90-2472-A618-6B80-9C36862CCF10}"/>
              </a:ext>
            </a:extLst>
          </p:cNvPr>
          <p:cNvSpPr/>
          <p:nvPr/>
        </p:nvSpPr>
        <p:spPr>
          <a:xfrm>
            <a:off x="10981330" y="6120592"/>
            <a:ext cx="6248470" cy="401112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91667"/>
              </a:lnSpc>
              <a:buNone/>
            </a:pPr>
            <a:r>
              <a:rPr lang="en-US" sz="2879" b="1" dirty="0">
                <a:solidFill>
                  <a:srgbClr val="FFFFFF"/>
                </a:solidFill>
                <a:latin typeface="FK Grotesk Neue Black" panose="020B0503020202020203" pitchFamily="34" charset="0"/>
                <a:ea typeface="FK Grotesk Neue Black Italic" pitchFamily="34" charset="-122"/>
                <a:cs typeface="FK Grotesk Neue Black Italic" pitchFamily="34" charset="-120"/>
              </a:rPr>
              <a:t>3D MODELS TO DOWNLOAD</a:t>
            </a:r>
            <a:endParaRPr lang="en-US" sz="2879" dirty="0"/>
          </a:p>
        </p:txBody>
      </p:sp>
      <p:sp>
        <p:nvSpPr>
          <p:cNvPr id="35" name="GEO ZONE TOOL">
            <a:hlinkClick r:id="rId16"/>
            <a:extLst>
              <a:ext uri="{FF2B5EF4-FFF2-40B4-BE49-F238E27FC236}">
                <a16:creationId xmlns:a16="http://schemas.microsoft.com/office/drawing/2014/main" id="{A0B39F41-7DDA-2562-6944-E563076E5A6E}"/>
              </a:ext>
            </a:extLst>
          </p:cNvPr>
          <p:cNvSpPr/>
          <p:nvPr/>
        </p:nvSpPr>
        <p:spPr>
          <a:xfrm>
            <a:off x="10980910" y="3756538"/>
            <a:ext cx="3676720" cy="400673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91667"/>
              </a:lnSpc>
              <a:buNone/>
            </a:pPr>
            <a:r>
              <a:rPr lang="en-US" sz="2879" b="1" dirty="0">
                <a:solidFill>
                  <a:srgbClr val="FFFFFF"/>
                </a:solidFill>
                <a:latin typeface="FK Grotesk Neue Black" panose="020B0503020202020203" pitchFamily="34" charset="0"/>
                <a:ea typeface="FK Grotesk Neue Black Italic" pitchFamily="34" charset="-122"/>
                <a:cs typeface="FK Grotesk Neue Black Italic" pitchFamily="34" charset="-120"/>
              </a:rPr>
              <a:t>GEO ZONE TOOL</a:t>
            </a:r>
            <a:endParaRPr lang="en-US" sz="2879" dirty="0"/>
          </a:p>
        </p:txBody>
      </p:sp>
      <p:sp>
        <p:nvSpPr>
          <p:cNvPr id="36" name="Cross-Section Properties">
            <a:hlinkClick r:id="rId17"/>
            <a:extLst>
              <a:ext uri="{FF2B5EF4-FFF2-40B4-BE49-F238E27FC236}">
                <a16:creationId xmlns:a16="http://schemas.microsoft.com/office/drawing/2014/main" id="{B3AB37D6-D315-7B95-9D16-BD5A4F8BBACB}"/>
              </a:ext>
            </a:extLst>
          </p:cNvPr>
          <p:cNvSpPr/>
          <p:nvPr/>
        </p:nvSpPr>
        <p:spPr>
          <a:xfrm>
            <a:off x="10977979" y="4924357"/>
            <a:ext cx="6477070" cy="401152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91667"/>
              </a:lnSpc>
              <a:buNone/>
            </a:pPr>
            <a:r>
              <a:rPr lang="en-US" sz="2879" b="1" dirty="0">
                <a:solidFill>
                  <a:srgbClr val="FFFFFF"/>
                </a:solidFill>
                <a:latin typeface="FK Grotesk Neue Black" panose="020B0503020202020203" pitchFamily="34" charset="0"/>
                <a:ea typeface="FK Grotesk Neue Black Italic" pitchFamily="34" charset="-122"/>
                <a:cs typeface="FK Grotesk Neue Black Italic" pitchFamily="34" charset="-120"/>
              </a:rPr>
              <a:t>CROSS-SECTION PROPERTIES</a:t>
            </a:r>
            <a:endParaRPr lang="en-US" sz="2879" dirty="0"/>
          </a:p>
        </p:txBody>
      </p:sp>
      <p:sp>
        <p:nvSpPr>
          <p:cNvPr id="37" name="Experience the full power of our structural analysis and design software with a free 90-day trial Get access to all programs and add-ons without restrictions">
            <a:extLst>
              <a:ext uri="{FF2B5EF4-FFF2-40B4-BE49-F238E27FC236}">
                <a16:creationId xmlns:a16="http://schemas.microsoft.com/office/drawing/2014/main" id="{67565F2E-845F-B8C6-01B8-A56247BFAFD8}"/>
              </a:ext>
            </a:extLst>
          </p:cNvPr>
          <p:cNvSpPr/>
          <p:nvPr/>
        </p:nvSpPr>
        <p:spPr>
          <a:xfrm>
            <a:off x="1505789" y="4630675"/>
            <a:ext cx="4172307" cy="204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1667"/>
              </a:lnSpc>
              <a:buNone/>
            </a:pPr>
            <a:r>
              <a:rPr lang="en-US" sz="2250" dirty="0">
                <a:solidFill>
                  <a:srgbClr val="FFFFFF"/>
                </a:solidFill>
                <a:latin typeface="FK Grotesk Neue Medium" pitchFamily="34" charset="0"/>
                <a:ea typeface="FK Grotesk Neue Medium" pitchFamily="34" charset="-122"/>
                <a:cs typeface="FK Grotesk Neue Medium" pitchFamily="34" charset="-120"/>
              </a:rPr>
              <a:t>Experience the full power of our structural analysis and design software with a free 90-day trial. Get access to all programs and add-ons without restrictions.</a:t>
            </a:r>
            <a:endParaRPr lang="en-US" sz="22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8816F-A36B-FF43-EBC3-FCD14A250F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ynamic" descr="preencoded.png">
            <a:extLst>
              <a:ext uri="{FF2B5EF4-FFF2-40B4-BE49-F238E27FC236}">
                <a16:creationId xmlns:a16="http://schemas.microsoft.com/office/drawing/2014/main" id="{32573649-798B-9FCD-7130-F634DDCAE05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63339" y="7677888"/>
            <a:ext cx="6649095" cy="1850171"/>
          </a:xfrm>
          <a:prstGeom prst="rect">
            <a:avLst/>
          </a:prstGeom>
        </p:spPr>
      </p:pic>
      <p:sp>
        <p:nvSpPr>
          <p:cNvPr id="7" name="Thank You for YourAttention">
            <a:extLst>
              <a:ext uri="{FF2B5EF4-FFF2-40B4-BE49-F238E27FC236}">
                <a16:creationId xmlns:a16="http://schemas.microsoft.com/office/drawing/2014/main" id="{10F1163F-9BA5-B9F3-8884-F2E42BA7E2B3}"/>
              </a:ext>
            </a:extLst>
          </p:cNvPr>
          <p:cNvSpPr/>
          <p:nvPr/>
        </p:nvSpPr>
        <p:spPr>
          <a:xfrm rot="-600">
            <a:off x="2189166" y="3422401"/>
            <a:ext cx="13909669" cy="2737416"/>
          </a:xfrm>
          <a:prstGeom prst="rect">
            <a:avLst/>
          </a:prstGeom>
          <a:noFill/>
          <a:ln/>
        </p:spPr>
        <p:txBody>
          <a:bodyPr wrap="square" lIns="0" tIns="0" rIns="0" bIns="0" rtlCol="0" anchor="b">
            <a:spAutoFit/>
          </a:bodyPr>
          <a:lstStyle/>
          <a:p>
            <a:pPr marL="0" indent="0" algn="ctr">
              <a:lnSpc>
                <a:spcPts val="10575"/>
              </a:lnSpc>
              <a:buNone/>
            </a:pPr>
            <a:r>
              <a:rPr lang="en-US" sz="9600" dirty="0">
                <a:solidFill>
                  <a:srgbClr val="03123D"/>
                </a:solidFill>
                <a:latin typeface="FK Grotesk Neue Black" pitchFamily="34" charset="0"/>
                <a:ea typeface="FK Grotesk Neue Black" pitchFamily="34" charset="-122"/>
                <a:cs typeface="FK Grotesk Neue Black" pitchFamily="34" charset="-120"/>
              </a:rPr>
              <a:t>Thank You for Your</a:t>
            </a:r>
            <a:br>
              <a:rPr dirty="0"/>
            </a:br>
            <a:r>
              <a:rPr lang="en-US" sz="9600" dirty="0">
                <a:solidFill>
                  <a:srgbClr val="03123D"/>
                </a:solidFill>
                <a:latin typeface="FK Grotesk Neue Black" pitchFamily="34" charset="0"/>
                <a:ea typeface="FK Grotesk Neue Black" pitchFamily="34" charset="-122"/>
                <a:cs typeface="FK Grotesk Neue Black" pitchFamily="34" charset="-120"/>
              </a:rPr>
              <a:t>Attention </a:t>
            </a:r>
            <a:endParaRPr lang="en-US" sz="9600" dirty="0"/>
          </a:p>
        </p:txBody>
      </p:sp>
      <p:sp>
        <p:nvSpPr>
          <p:cNvPr id="12" name="Obdélník: se zakulacenými rohy 11">
            <a:extLst>
              <a:ext uri="{FF2B5EF4-FFF2-40B4-BE49-F238E27FC236}">
                <a16:creationId xmlns:a16="http://schemas.microsoft.com/office/drawing/2014/main" id="{0B2C54BD-38C2-A48D-18A2-7B7818D7B3B7}"/>
              </a:ext>
            </a:extLst>
          </p:cNvPr>
          <p:cNvSpPr/>
          <p:nvPr/>
        </p:nvSpPr>
        <p:spPr>
          <a:xfrm>
            <a:off x="1497279" y="9821930"/>
            <a:ext cx="992020" cy="327917"/>
          </a:xfrm>
          <a:prstGeom prst="roundRect">
            <a:avLst>
              <a:gd name="adj" fmla="val 50000"/>
            </a:avLst>
          </a:prstGeom>
          <a:solidFill>
            <a:srgbClr val="41D9B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18000" rIns="72000" bIns="7200" rtlCol="0" anchor="ctr">
            <a:spAutoFit/>
          </a:bodyPr>
          <a:lstStyle/>
          <a:p>
            <a:r>
              <a:rPr lang="cs-CZ" sz="1300" dirty="0" err="1">
                <a:solidFill>
                  <a:srgbClr val="03123D"/>
                </a:solidFill>
                <a:latin typeface="FK Grotesk Neue Black" panose="020B0604020202020204" charset="0"/>
              </a:rPr>
              <a:t>Webinar</a:t>
            </a:r>
            <a:endParaRPr lang="cs-CZ" sz="1300" dirty="0">
              <a:solidFill>
                <a:srgbClr val="03123D"/>
              </a:solidFill>
              <a:latin typeface="FK Grotesk Neue Black" panose="020B0604020202020204" charset="0"/>
            </a:endParaRPr>
          </a:p>
        </p:txBody>
      </p:sp>
      <p:pic>
        <p:nvPicPr>
          <p:cNvPr id="13" name="Group 1000004438" descr="preencoded.png">
            <a:extLst>
              <a:ext uri="{FF2B5EF4-FFF2-40B4-BE49-F238E27FC236}">
                <a16:creationId xmlns:a16="http://schemas.microsoft.com/office/drawing/2014/main" id="{F800266B-CC26-EA62-B5B0-856A473A606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62311" y="9909235"/>
            <a:ext cx="640823" cy="153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156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E3020E-78AA-90D4-6959-6C97B2F2E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">
            <a:extLst>
              <a:ext uri="{FF2B5EF4-FFF2-40B4-BE49-F238E27FC236}">
                <a16:creationId xmlns:a16="http://schemas.microsoft.com/office/drawing/2014/main" id="{0B3A2E0B-A573-C640-EE7E-14629469C3AA}"/>
              </a:ext>
            </a:extLst>
          </p:cNvPr>
          <p:cNvSpPr/>
          <p:nvPr/>
        </p:nvSpPr>
        <p:spPr>
          <a:xfrm rot="-600">
            <a:off x="762140" y="758465"/>
            <a:ext cx="2486143" cy="689035"/>
          </a:xfrm>
          <a:prstGeom prst="rect">
            <a:avLst/>
          </a:prstGeom>
          <a:noFill/>
          <a:ln/>
        </p:spPr>
        <p:txBody>
          <a:bodyPr wrap="square" lIns="0" tIns="0" rIns="0" bIns="0" rtlCol="0" anchor="t" anchorCtr="0">
            <a:spAutoFit/>
          </a:bodyPr>
          <a:lstStyle/>
          <a:p>
            <a:pPr marL="0" indent="0" algn="l">
              <a:lnSpc>
                <a:spcPts val="5325"/>
              </a:lnSpc>
              <a:buNone/>
            </a:pPr>
            <a:r>
              <a:rPr lang="de-DE" sz="4800" noProof="0" dirty="0">
                <a:solidFill>
                  <a:srgbClr val="03123D"/>
                </a:solidFill>
                <a:latin typeface="FK Grotesk Neue Black" pitchFamily="34" charset="0"/>
                <a:ea typeface="FK Grotesk Neue Black" pitchFamily="34" charset="-122"/>
                <a:cs typeface="FK Grotesk Neue Black" pitchFamily="34" charset="-120"/>
              </a:rPr>
              <a:t>Agenda</a:t>
            </a:r>
            <a:endParaRPr lang="de-DE" sz="4800" noProof="0" dirty="0"/>
          </a:p>
        </p:txBody>
      </p:sp>
      <p:pic>
        <p:nvPicPr>
          <p:cNvPr id="2" name="Frame 1000006362" descr="preencoded.png">
            <a:extLst>
              <a:ext uri="{FF2B5EF4-FFF2-40B4-BE49-F238E27FC236}">
                <a16:creationId xmlns:a16="http://schemas.microsoft.com/office/drawing/2014/main" id="{E94A28CB-3F28-4E18-2336-DE3CFD8C4F6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62344" y="1984029"/>
            <a:ext cx="666983" cy="666987"/>
          </a:xfrm>
          <a:prstGeom prst="rect">
            <a:avLst/>
          </a:prstGeom>
        </p:spPr>
      </p:pic>
      <p:pic>
        <p:nvPicPr>
          <p:cNvPr id="3" name="Frame 1000006363" descr="preencoded.png">
            <a:extLst>
              <a:ext uri="{FF2B5EF4-FFF2-40B4-BE49-F238E27FC236}">
                <a16:creationId xmlns:a16="http://schemas.microsoft.com/office/drawing/2014/main" id="{12BECBFC-E77D-C3F6-A360-9C7B81BCDF6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62493" y="3204765"/>
            <a:ext cx="666983" cy="666987"/>
          </a:xfrm>
          <a:prstGeom prst="rect">
            <a:avLst/>
          </a:prstGeom>
        </p:spPr>
      </p:pic>
      <p:sp>
        <p:nvSpPr>
          <p:cNvPr id="5" name="name_1">
            <a:extLst>
              <a:ext uri="{FF2B5EF4-FFF2-40B4-BE49-F238E27FC236}">
                <a16:creationId xmlns:a16="http://schemas.microsoft.com/office/drawing/2014/main" id="{4D5F4C13-7C3D-9CCD-3CB7-875F67FA4725}"/>
              </a:ext>
            </a:extLst>
          </p:cNvPr>
          <p:cNvSpPr/>
          <p:nvPr/>
        </p:nvSpPr>
        <p:spPr>
          <a:xfrm rot="-600">
            <a:off x="1009650" y="2133657"/>
            <a:ext cx="181051" cy="43817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300"/>
              </a:lnSpc>
              <a:buNone/>
            </a:pPr>
            <a:r>
              <a:rPr lang="en-US" sz="2700" dirty="0">
                <a:solidFill>
                  <a:srgbClr val="03123D"/>
                </a:solidFill>
                <a:latin typeface="FK Grotesk Neue Black" pitchFamily="34" charset="0"/>
                <a:ea typeface="FK Grotesk Neue Black" pitchFamily="34" charset="-122"/>
                <a:cs typeface="FK Grotesk Neue Black" pitchFamily="34" charset="-120"/>
              </a:rPr>
              <a:t>1</a:t>
            </a:r>
            <a:endParaRPr lang="en-US" sz="2700" dirty="0"/>
          </a:p>
        </p:txBody>
      </p:sp>
      <p:sp>
        <p:nvSpPr>
          <p:cNvPr id="13" name="Intersections">
            <a:extLst>
              <a:ext uri="{FF2B5EF4-FFF2-40B4-BE49-F238E27FC236}">
                <a16:creationId xmlns:a16="http://schemas.microsoft.com/office/drawing/2014/main" id="{8B01C745-FE07-7DE8-4EAC-62666E9D7426}"/>
              </a:ext>
            </a:extLst>
          </p:cNvPr>
          <p:cNvSpPr/>
          <p:nvPr/>
        </p:nvSpPr>
        <p:spPr>
          <a:xfrm rot="-600">
            <a:off x="1686287" y="2152989"/>
            <a:ext cx="11652342" cy="419859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>
              <a:lnSpc>
                <a:spcPts val="3200"/>
              </a:lnSpc>
              <a:buNone/>
            </a:pPr>
            <a:r>
              <a:rPr lang="en-US" sz="3000" dirty="0">
                <a:solidFill>
                  <a:srgbClr val="03123D"/>
                </a:solidFill>
                <a:latin typeface="FK Grotesk Neue Black" pitchFamily="34" charset="0"/>
                <a:ea typeface="FK Grotesk Neue Black" pitchFamily="34" charset="-122"/>
                <a:cs typeface="FK Grotesk Neue Black" pitchFamily="34" charset="-120"/>
              </a:rPr>
              <a:t>Introduction</a:t>
            </a:r>
          </a:p>
        </p:txBody>
      </p:sp>
      <p:sp>
        <p:nvSpPr>
          <p:cNvPr id="15" name="name_2">
            <a:extLst>
              <a:ext uri="{FF2B5EF4-FFF2-40B4-BE49-F238E27FC236}">
                <a16:creationId xmlns:a16="http://schemas.microsoft.com/office/drawing/2014/main" id="{9C468130-4819-ECD2-E303-94AA1404313A}"/>
              </a:ext>
            </a:extLst>
          </p:cNvPr>
          <p:cNvSpPr/>
          <p:nvPr/>
        </p:nvSpPr>
        <p:spPr>
          <a:xfrm rot="-600">
            <a:off x="971550" y="3354390"/>
            <a:ext cx="247726" cy="4381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300"/>
              </a:lnSpc>
              <a:buNone/>
            </a:pPr>
            <a:r>
              <a:rPr lang="en-US" sz="2700" dirty="0">
                <a:solidFill>
                  <a:srgbClr val="03123D"/>
                </a:solidFill>
                <a:latin typeface="FK Grotesk Neue Black" pitchFamily="34" charset="0"/>
                <a:ea typeface="FK Grotesk Neue Black" pitchFamily="34" charset="-122"/>
                <a:cs typeface="FK Grotesk Neue Black" pitchFamily="34" charset="-120"/>
              </a:rPr>
              <a:t>2</a:t>
            </a:r>
            <a:endParaRPr lang="en-US" sz="2700" dirty="0"/>
          </a:p>
        </p:txBody>
      </p:sp>
      <p:sp>
        <p:nvSpPr>
          <p:cNvPr id="16" name="Intersections">
            <a:extLst>
              <a:ext uri="{FF2B5EF4-FFF2-40B4-BE49-F238E27FC236}">
                <a16:creationId xmlns:a16="http://schemas.microsoft.com/office/drawing/2014/main" id="{A4EA6E23-BAF0-378E-E4BA-3B4FB3133F32}"/>
              </a:ext>
            </a:extLst>
          </p:cNvPr>
          <p:cNvSpPr/>
          <p:nvPr/>
        </p:nvSpPr>
        <p:spPr>
          <a:xfrm rot="-600">
            <a:off x="1686287" y="3368290"/>
            <a:ext cx="12806902" cy="42319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>
              <a:lnSpc>
                <a:spcPts val="3200"/>
              </a:lnSpc>
              <a:buNone/>
            </a:pPr>
            <a:r>
              <a:rPr lang="en-US" sz="3000" dirty="0">
                <a:solidFill>
                  <a:srgbClr val="03123D"/>
                </a:solidFill>
                <a:latin typeface="FK Grotesk Neue Black" pitchFamily="34" charset="0"/>
                <a:ea typeface="FK Grotesk Neue Black" pitchFamily="34" charset="-122"/>
                <a:cs typeface="FK Grotesk Neue Black" pitchFamily="34" charset="-120"/>
              </a:rPr>
              <a:t>Overview of the Grasshopper Algorithm</a:t>
            </a:r>
            <a:endParaRPr lang="de-DE" sz="3000" dirty="0">
              <a:solidFill>
                <a:srgbClr val="03123D"/>
              </a:solidFill>
              <a:latin typeface="FK Grotesk Neue Black" pitchFamily="34" charset="0"/>
              <a:ea typeface="FK Grotesk Neue Black" pitchFamily="34" charset="-122"/>
              <a:cs typeface="FK Grotesk Neue Black" pitchFamily="34" charset="-120"/>
            </a:endParaRPr>
          </a:p>
        </p:txBody>
      </p:sp>
      <p:pic>
        <p:nvPicPr>
          <p:cNvPr id="17" name="Frame 1000006363" descr="preencoded.png">
            <a:extLst>
              <a:ext uri="{FF2B5EF4-FFF2-40B4-BE49-F238E27FC236}">
                <a16:creationId xmlns:a16="http://schemas.microsoft.com/office/drawing/2014/main" id="{2ECB4925-F43F-BEBE-5434-9BFEC628DE0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62344" y="4446354"/>
            <a:ext cx="666983" cy="666987"/>
          </a:xfrm>
          <a:prstGeom prst="rect">
            <a:avLst/>
          </a:prstGeom>
        </p:spPr>
      </p:pic>
      <p:sp>
        <p:nvSpPr>
          <p:cNvPr id="18" name="name_2">
            <a:extLst>
              <a:ext uri="{FF2B5EF4-FFF2-40B4-BE49-F238E27FC236}">
                <a16:creationId xmlns:a16="http://schemas.microsoft.com/office/drawing/2014/main" id="{2C6BA0DF-7EBC-9134-7483-672CBFA84BF7}"/>
              </a:ext>
            </a:extLst>
          </p:cNvPr>
          <p:cNvSpPr/>
          <p:nvPr/>
        </p:nvSpPr>
        <p:spPr>
          <a:xfrm rot="-600">
            <a:off x="971401" y="4595979"/>
            <a:ext cx="247726" cy="4381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300"/>
              </a:lnSpc>
              <a:buNone/>
            </a:pPr>
            <a:r>
              <a:rPr lang="en-US" sz="2700" dirty="0">
                <a:solidFill>
                  <a:srgbClr val="03123D"/>
                </a:solidFill>
                <a:latin typeface="FK Grotesk Neue Black" pitchFamily="34" charset="0"/>
                <a:ea typeface="FK Grotesk Neue Black" pitchFamily="34" charset="-122"/>
                <a:cs typeface="FK Grotesk Neue Black" pitchFamily="34" charset="-120"/>
              </a:rPr>
              <a:t>3</a:t>
            </a:r>
            <a:endParaRPr lang="en-US" sz="2700" dirty="0"/>
          </a:p>
        </p:txBody>
      </p:sp>
      <p:sp>
        <p:nvSpPr>
          <p:cNvPr id="20" name="Intersections">
            <a:extLst>
              <a:ext uri="{FF2B5EF4-FFF2-40B4-BE49-F238E27FC236}">
                <a16:creationId xmlns:a16="http://schemas.microsoft.com/office/drawing/2014/main" id="{B46BAAC2-D3C5-05B7-04AE-032928DD82B9}"/>
              </a:ext>
            </a:extLst>
          </p:cNvPr>
          <p:cNvSpPr/>
          <p:nvPr/>
        </p:nvSpPr>
        <p:spPr>
          <a:xfrm rot="-600">
            <a:off x="1686287" y="4602917"/>
            <a:ext cx="15053330" cy="42319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200"/>
              </a:lnSpc>
            </a:pPr>
            <a:r>
              <a:rPr lang="en-US" sz="3000" dirty="0">
                <a:solidFill>
                  <a:srgbClr val="03123D"/>
                </a:solidFill>
                <a:latin typeface="FK Grotesk Neue Black" pitchFamily="34" charset="0"/>
                <a:ea typeface="FK Grotesk Neue Black" pitchFamily="34" charset="-122"/>
                <a:cs typeface="FK Grotesk Neue Black" pitchFamily="34" charset="-120"/>
              </a:rPr>
              <a:t>Connecting Grasshopper Geometry to RFEM 6 using Dlubal Components</a:t>
            </a:r>
            <a:endParaRPr lang="de-DE" sz="3000" dirty="0">
              <a:solidFill>
                <a:srgbClr val="03123D"/>
              </a:solidFill>
              <a:latin typeface="FK Grotesk Neue Black" pitchFamily="34" charset="0"/>
              <a:ea typeface="FK Grotesk Neue Black" pitchFamily="34" charset="-122"/>
              <a:cs typeface="FK Grotesk Neue Black" pitchFamily="34" charset="-120"/>
            </a:endParaRPr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9500AC54-49B0-56A8-1A44-75DF103602B4}"/>
              </a:ext>
            </a:extLst>
          </p:cNvPr>
          <p:cNvGrpSpPr/>
          <p:nvPr/>
        </p:nvGrpSpPr>
        <p:grpSpPr>
          <a:xfrm>
            <a:off x="762079" y="5587938"/>
            <a:ext cx="9547291" cy="666987"/>
            <a:chOff x="762344" y="6875534"/>
            <a:chExt cx="9547291" cy="666987"/>
          </a:xfrm>
        </p:grpSpPr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885D65AA-E1EE-C353-60E2-AD2114ACB206}"/>
                </a:ext>
              </a:extLst>
            </p:cNvPr>
            <p:cNvGrpSpPr/>
            <p:nvPr/>
          </p:nvGrpSpPr>
          <p:grpSpPr>
            <a:xfrm>
              <a:off x="762344" y="6875534"/>
              <a:ext cx="666983" cy="666987"/>
              <a:chOff x="762344" y="6875534"/>
              <a:chExt cx="666983" cy="666987"/>
            </a:xfrm>
          </p:grpSpPr>
          <p:pic>
            <p:nvPicPr>
              <p:cNvPr id="21" name="Frame 1000006363" descr="preencoded.png">
                <a:extLst>
                  <a:ext uri="{FF2B5EF4-FFF2-40B4-BE49-F238E27FC236}">
                    <a16:creationId xmlns:a16="http://schemas.microsoft.com/office/drawing/2014/main" id="{F203628E-3A52-816D-8120-0269A393DD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/>
              <a:stretch/>
            </p:blipFill>
            <p:spPr>
              <a:xfrm>
                <a:off x="762344" y="6875534"/>
                <a:ext cx="666983" cy="666987"/>
              </a:xfrm>
              <a:prstGeom prst="rect">
                <a:avLst/>
              </a:prstGeom>
            </p:spPr>
          </p:pic>
          <p:sp>
            <p:nvSpPr>
              <p:cNvPr id="23" name="name_2">
                <a:extLst>
                  <a:ext uri="{FF2B5EF4-FFF2-40B4-BE49-F238E27FC236}">
                    <a16:creationId xmlns:a16="http://schemas.microsoft.com/office/drawing/2014/main" id="{CD12ACC9-E77E-4019-5C98-28BF5A3DD620}"/>
                  </a:ext>
                </a:extLst>
              </p:cNvPr>
              <p:cNvSpPr/>
              <p:nvPr/>
            </p:nvSpPr>
            <p:spPr>
              <a:xfrm rot="-600">
                <a:off x="971400" y="7025159"/>
                <a:ext cx="247726" cy="438188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marL="0" indent="0" algn="ctr">
                  <a:lnSpc>
                    <a:spcPts val="3300"/>
                  </a:lnSpc>
                  <a:buNone/>
                </a:pPr>
                <a:r>
                  <a:rPr lang="en-US" sz="2700" dirty="0">
                    <a:solidFill>
                      <a:srgbClr val="03123D"/>
                    </a:solidFill>
                    <a:latin typeface="FK Grotesk Neue Black" pitchFamily="34" charset="0"/>
                    <a:ea typeface="FK Grotesk Neue Black" pitchFamily="34" charset="-122"/>
                    <a:cs typeface="FK Grotesk Neue Black" pitchFamily="34" charset="-120"/>
                  </a:rPr>
                  <a:t>4</a:t>
                </a:r>
                <a:endParaRPr lang="en-US" sz="2700" dirty="0"/>
              </a:p>
            </p:txBody>
          </p:sp>
        </p:grpSp>
        <p:sp>
          <p:nvSpPr>
            <p:cNvPr id="24" name="Intersections">
              <a:extLst>
                <a:ext uri="{FF2B5EF4-FFF2-40B4-BE49-F238E27FC236}">
                  <a16:creationId xmlns:a16="http://schemas.microsoft.com/office/drawing/2014/main" id="{0F2CB1C7-0058-3FFD-C6D3-5A517792CEE5}"/>
                </a:ext>
              </a:extLst>
            </p:cNvPr>
            <p:cNvSpPr/>
            <p:nvPr/>
          </p:nvSpPr>
          <p:spPr>
            <a:xfrm rot="21599400">
              <a:off x="1686288" y="7049771"/>
              <a:ext cx="8623347" cy="423193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>
              <a:spAutoFit/>
            </a:bodyPr>
            <a:lstStyle/>
            <a:p>
              <a:pPr marL="0" indent="0">
                <a:lnSpc>
                  <a:spcPts val="3200"/>
                </a:lnSpc>
                <a:buNone/>
              </a:pPr>
              <a:r>
                <a:rPr lang="en-US" sz="3000" dirty="0">
                  <a:solidFill>
                    <a:srgbClr val="03123D"/>
                  </a:solidFill>
                  <a:latin typeface="FK Grotesk Neue Black" pitchFamily="34" charset="0"/>
                  <a:ea typeface="FK Grotesk Neue Black" pitchFamily="34" charset="-122"/>
                  <a:cs typeface="FK Grotesk Neue Black" pitchFamily="34" charset="-120"/>
                </a:rPr>
                <a:t>Connecting Grasshopper Geometry to Revit</a:t>
              </a:r>
              <a:endParaRPr lang="de-DE" sz="3000" dirty="0">
                <a:solidFill>
                  <a:srgbClr val="03123D"/>
                </a:solidFill>
                <a:latin typeface="FK Grotesk Neue Black" pitchFamily="34" charset="0"/>
                <a:ea typeface="FK Grotesk Neue Black" pitchFamily="34" charset="-122"/>
                <a:cs typeface="FK Grotesk Neue Black" pitchFamily="34" charset="-120"/>
              </a:endParaRPr>
            </a:p>
          </p:txBody>
        </p:sp>
      </p:grpSp>
      <p:pic>
        <p:nvPicPr>
          <p:cNvPr id="8" name="Bilde 7" descr="Et bilde som inneholder Grafikk, Font, grafisk design, design&#10;&#10;KI-generert innhold kan være feil.">
            <a:extLst>
              <a:ext uri="{FF2B5EF4-FFF2-40B4-BE49-F238E27FC236}">
                <a16:creationId xmlns:a16="http://schemas.microsoft.com/office/drawing/2014/main" id="{76C31709-14CB-67A6-52E2-6989E7E326D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366" b="-1961"/>
          <a:stretch>
            <a:fillRect/>
          </a:stretch>
        </p:blipFill>
        <p:spPr>
          <a:xfrm>
            <a:off x="15322323" y="-680"/>
            <a:ext cx="2843404" cy="110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769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5143500"/>
            <a:ext cx="8229600" cy="39243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400" y="5143500"/>
            <a:ext cx="8229600" cy="392430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762000" y="762000"/>
            <a:ext cx="7703820" cy="893064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ts val="6600"/>
              </a:lnSpc>
              <a:buNone/>
            </a:pPr>
            <a:r>
              <a:rPr lang="en-US" sz="6000" b="1" dirty="0">
                <a:solidFill>
                  <a:srgbClr val="03123D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Dlubal Software</a:t>
            </a:r>
            <a:endParaRPr lang="en-US" sz="6000" dirty="0"/>
          </a:p>
        </p:txBody>
      </p:sp>
      <p:sp>
        <p:nvSpPr>
          <p:cNvPr id="6" name="Text 1"/>
          <p:cNvSpPr/>
          <p:nvPr/>
        </p:nvSpPr>
        <p:spPr>
          <a:xfrm>
            <a:off x="1143000" y="5524500"/>
            <a:ext cx="4912042" cy="694182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ts val="5280"/>
              </a:lnSpc>
              <a:buNone/>
            </a:pPr>
            <a:r>
              <a:rPr lang="en-US" sz="4800" b="1" dirty="0">
                <a:solidFill>
                  <a:srgbClr val="03123D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Users</a:t>
            </a:r>
            <a:endParaRPr lang="en-US" sz="4800" dirty="0"/>
          </a:p>
        </p:txBody>
      </p:sp>
      <p:sp>
        <p:nvSpPr>
          <p:cNvPr id="7" name="Text 2"/>
          <p:cNvSpPr/>
          <p:nvPr/>
        </p:nvSpPr>
        <p:spPr>
          <a:xfrm>
            <a:off x="1143000" y="6496050"/>
            <a:ext cx="4912042" cy="2019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457200" indent="-457200" algn="l">
              <a:lnSpc>
                <a:spcPts val="3300"/>
              </a:lnSpc>
              <a:buSzPct val="110000"/>
              <a:buFontTx/>
              <a:buChar char="●"/>
            </a:pPr>
            <a:r>
              <a:rPr lang="en-US" sz="3000" dirty="0">
                <a:solidFill>
                  <a:srgbClr val="03123D"/>
                </a:solidFill>
                <a:latin typeface="FK Grotesk Neue Static Medium" pitchFamily="34" charset="0"/>
                <a:ea typeface="FK Grotesk Neue Static Medium" pitchFamily="34" charset="-122"/>
                <a:cs typeface="FK Grotesk Neue Static Medium" pitchFamily="34" charset="-120"/>
              </a:rPr>
              <a:t>Structural Engineers</a:t>
            </a:r>
            <a:endParaRPr lang="en-US" sz="3000" dirty="0"/>
          </a:p>
          <a:p>
            <a:pPr marL="457200" indent="-457200" algn="l">
              <a:lnSpc>
                <a:spcPts val="3300"/>
              </a:lnSpc>
              <a:buSzPct val="110000"/>
              <a:buFontTx/>
              <a:buChar char="●"/>
            </a:pPr>
            <a:r>
              <a:rPr lang="en-US" sz="3000" dirty="0">
                <a:solidFill>
                  <a:srgbClr val="03123D"/>
                </a:solidFill>
                <a:latin typeface="FK Grotesk Neue Static Medium" pitchFamily="34" charset="0"/>
                <a:ea typeface="FK Grotesk Neue Static Medium" pitchFamily="34" charset="-122"/>
                <a:cs typeface="FK Grotesk Neue Static Medium" pitchFamily="34" charset="-120"/>
              </a:rPr>
              <a:t>Mechanical Engineers</a:t>
            </a:r>
            <a:endParaRPr lang="en-US" sz="3000" dirty="0"/>
          </a:p>
          <a:p>
            <a:pPr marL="457200" indent="-457200" algn="l">
              <a:lnSpc>
                <a:spcPts val="3300"/>
              </a:lnSpc>
              <a:buSzPct val="110000"/>
              <a:buFontTx/>
              <a:buChar char="●"/>
            </a:pPr>
            <a:r>
              <a:rPr lang="en-US" sz="3000" dirty="0">
                <a:solidFill>
                  <a:srgbClr val="03123D"/>
                </a:solidFill>
                <a:latin typeface="FK Grotesk Neue Static Medium" pitchFamily="34" charset="0"/>
                <a:ea typeface="FK Grotesk Neue Static Medium" pitchFamily="34" charset="-122"/>
                <a:cs typeface="FK Grotesk Neue Static Medium" pitchFamily="34" charset="-120"/>
              </a:rPr>
              <a:t>Architects</a:t>
            </a:r>
            <a:endParaRPr lang="en-US" sz="3000" dirty="0"/>
          </a:p>
          <a:p>
            <a:pPr marL="457200" indent="-457200" algn="l">
              <a:lnSpc>
                <a:spcPts val="3300"/>
              </a:lnSpc>
              <a:buSzPct val="110000"/>
              <a:buFontTx/>
              <a:buChar char="●"/>
            </a:pPr>
            <a:r>
              <a:rPr lang="en-US" sz="3000" dirty="0">
                <a:solidFill>
                  <a:srgbClr val="03123D"/>
                </a:solidFill>
                <a:latin typeface="FK Grotesk Neue Static Medium" pitchFamily="34" charset="0"/>
                <a:ea typeface="FK Grotesk Neue Static Medium" pitchFamily="34" charset="-122"/>
                <a:cs typeface="FK Grotesk Neue Static Medium" pitchFamily="34" charset="-120"/>
              </a:rPr>
              <a:t>Designers</a:t>
            </a:r>
            <a:endParaRPr lang="en-US" sz="3000" dirty="0"/>
          </a:p>
        </p:txBody>
      </p:sp>
      <p:sp>
        <p:nvSpPr>
          <p:cNvPr id="8" name="Text 3"/>
          <p:cNvSpPr/>
          <p:nvPr/>
        </p:nvSpPr>
        <p:spPr>
          <a:xfrm>
            <a:off x="9677400" y="5524500"/>
            <a:ext cx="4652010" cy="694182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ts val="5280"/>
              </a:lnSpc>
              <a:buNone/>
            </a:pPr>
            <a:r>
              <a:rPr lang="en-US" sz="4800" b="1" dirty="0">
                <a:solidFill>
                  <a:srgbClr val="03123D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Companies</a:t>
            </a:r>
            <a:endParaRPr lang="en-US" sz="4800" dirty="0"/>
          </a:p>
        </p:txBody>
      </p:sp>
      <p:sp>
        <p:nvSpPr>
          <p:cNvPr id="9" name="Text 4"/>
          <p:cNvSpPr/>
          <p:nvPr/>
        </p:nvSpPr>
        <p:spPr>
          <a:xfrm>
            <a:off x="9677400" y="6496050"/>
            <a:ext cx="4652010" cy="2019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457200" indent="-457200" algn="l">
              <a:lnSpc>
                <a:spcPts val="3300"/>
              </a:lnSpc>
              <a:buSzPct val="110000"/>
              <a:buFont typeface="Calibri" panose="020F0502020204030204" pitchFamily="34" charset="0"/>
              <a:buChar char="●"/>
            </a:pPr>
            <a:r>
              <a:rPr lang="en-US" sz="3000" dirty="0">
                <a:solidFill>
                  <a:srgbClr val="03123D"/>
                </a:solidFill>
                <a:latin typeface="FK Grotesk Neue Static Medium" pitchFamily="34" charset="0"/>
                <a:ea typeface="FK Grotesk Neue Static Medium" pitchFamily="34" charset="-122"/>
                <a:cs typeface="FK Grotesk Neue Static Medium" pitchFamily="34" charset="-120"/>
              </a:rPr>
              <a:t>Engineering Offices</a:t>
            </a:r>
            <a:endParaRPr lang="en-US" sz="3000" dirty="0"/>
          </a:p>
          <a:p>
            <a:pPr marL="457200" indent="-457200" algn="l">
              <a:lnSpc>
                <a:spcPts val="3300"/>
              </a:lnSpc>
              <a:buSzPct val="110000"/>
              <a:buFont typeface="Calibri" panose="020F0502020204030204" pitchFamily="34" charset="0"/>
              <a:buChar char="●"/>
            </a:pPr>
            <a:r>
              <a:rPr lang="en-US" sz="3000" dirty="0">
                <a:solidFill>
                  <a:srgbClr val="03123D"/>
                </a:solidFill>
                <a:latin typeface="FK Grotesk Neue Static Medium" pitchFamily="34" charset="0"/>
                <a:ea typeface="FK Grotesk Neue Static Medium" pitchFamily="34" charset="-122"/>
                <a:cs typeface="FK Grotesk Neue Static Medium" pitchFamily="34" charset="-120"/>
              </a:rPr>
              <a:t>Building Contractors</a:t>
            </a:r>
            <a:endParaRPr lang="en-US" sz="3000" dirty="0"/>
          </a:p>
          <a:p>
            <a:pPr marL="457200" indent="-457200" algn="l">
              <a:lnSpc>
                <a:spcPts val="3300"/>
              </a:lnSpc>
              <a:buSzPct val="110000"/>
              <a:buFont typeface="Calibri" panose="020F0502020204030204" pitchFamily="34" charset="0"/>
              <a:buChar char="●"/>
            </a:pPr>
            <a:r>
              <a:rPr lang="en-US" sz="3000" dirty="0">
                <a:solidFill>
                  <a:srgbClr val="03123D"/>
                </a:solidFill>
                <a:latin typeface="FK Grotesk Neue Static Medium" pitchFamily="34" charset="0"/>
                <a:ea typeface="FK Grotesk Neue Static Medium" pitchFamily="34" charset="-122"/>
                <a:cs typeface="FK Grotesk Neue Static Medium" pitchFamily="34" charset="-120"/>
              </a:rPr>
              <a:t>Manufacturers</a:t>
            </a:r>
            <a:endParaRPr lang="en-US" sz="3000" dirty="0"/>
          </a:p>
          <a:p>
            <a:pPr marL="457200" indent="-457200" algn="l">
              <a:lnSpc>
                <a:spcPts val="3300"/>
              </a:lnSpc>
              <a:buSzPct val="110000"/>
              <a:buFont typeface="Calibri" panose="020F0502020204030204" pitchFamily="34" charset="0"/>
              <a:buChar char="●"/>
            </a:pPr>
            <a:r>
              <a:rPr lang="en-US" sz="3000" dirty="0">
                <a:solidFill>
                  <a:srgbClr val="03123D"/>
                </a:solidFill>
                <a:latin typeface="FK Grotesk Neue Static Medium" pitchFamily="34" charset="0"/>
                <a:ea typeface="FK Grotesk Neue Static Medium" pitchFamily="34" charset="-122"/>
                <a:cs typeface="FK Grotesk Neue Static Medium" pitchFamily="34" charset="-120"/>
              </a:rPr>
              <a:t>Industry &amp; more</a:t>
            </a:r>
            <a:endParaRPr lang="en-US" sz="3000" dirty="0"/>
          </a:p>
        </p:txBody>
      </p:sp>
      <p:sp>
        <p:nvSpPr>
          <p:cNvPr id="10" name="Text 5"/>
          <p:cNvSpPr/>
          <p:nvPr/>
        </p:nvSpPr>
        <p:spPr>
          <a:xfrm>
            <a:off x="762000" y="2676525"/>
            <a:ext cx="11224846" cy="14573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600"/>
              </a:lnSpc>
              <a:buNone/>
            </a:pPr>
            <a:r>
              <a:rPr lang="en-US" sz="3000" dirty="0">
                <a:solidFill>
                  <a:srgbClr val="03123D"/>
                </a:solidFill>
                <a:latin typeface="FK Grotesk Neue Static Medium" pitchFamily="34" charset="0"/>
                <a:ea typeface="FK Grotesk Neue Static Medium" pitchFamily="34" charset="-122"/>
                <a:cs typeface="FK Grotesk Neue Static Medium" pitchFamily="34" charset="-120"/>
              </a:rPr>
              <a:t>We are developing intuitive structural analysis and design software that empowers engineers and designers worldwide to work more efficiently.</a:t>
            </a:r>
            <a:endParaRPr lang="en-US" sz="300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9904" y="1175657"/>
            <a:ext cx="7626623" cy="1063898"/>
          </a:xfrm>
          <a:prstGeom prst="rect">
            <a:avLst/>
          </a:prstGeom>
        </p:spPr>
      </p:pic>
      <p:pic>
        <p:nvPicPr>
          <p:cNvPr id="12" name="Image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74332" y="1480085"/>
            <a:ext cx="455081" cy="455395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10557602" y="1489597"/>
            <a:ext cx="8058150" cy="43601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3410"/>
              </a:lnSpc>
              <a:buNone/>
            </a:pPr>
            <a:r>
              <a:rPr lang="en-US" sz="2842" b="1" dirty="0">
                <a:solidFill>
                  <a:srgbClr val="F5F5F5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Intuitive and user-friendly software</a:t>
            </a:r>
            <a:endParaRPr lang="en-US" sz="2842" dirty="0"/>
          </a:p>
        </p:txBody>
      </p:sp>
      <p:pic>
        <p:nvPicPr>
          <p:cNvPr id="14" name="Bilde 13" descr="Et bilde som inneholder Grafikk, Font, grafisk design, design&#10;&#10;KI-generert innhold kan være feil.">
            <a:extLst>
              <a:ext uri="{FF2B5EF4-FFF2-40B4-BE49-F238E27FC236}">
                <a16:creationId xmlns:a16="http://schemas.microsoft.com/office/drawing/2014/main" id="{D130403E-4BCC-0603-DCE0-BA27F91CD14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366" b="-1961"/>
          <a:stretch>
            <a:fillRect/>
          </a:stretch>
        </p:blipFill>
        <p:spPr>
          <a:xfrm>
            <a:off x="15322323" y="-680"/>
            <a:ext cx="2843404" cy="110468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63600" y="5934075"/>
            <a:ext cx="3962400" cy="3590925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6400" y="2047875"/>
            <a:ext cx="3962400" cy="35814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0" y="2047875"/>
            <a:ext cx="3962400" cy="35814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2047875"/>
            <a:ext cx="3962400" cy="35814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63600" y="2047875"/>
            <a:ext cx="3962400" cy="35814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400" y="5934075"/>
            <a:ext cx="3962400" cy="3590925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5934075"/>
            <a:ext cx="3962400" cy="3590925"/>
          </a:xfrm>
          <a:prstGeom prst="rect">
            <a:avLst/>
          </a:prstGeom>
        </p:spPr>
      </p:pic>
      <p:sp>
        <p:nvSpPr>
          <p:cNvPr id="10" name="Text 0"/>
          <p:cNvSpPr/>
          <p:nvPr/>
        </p:nvSpPr>
        <p:spPr>
          <a:xfrm>
            <a:off x="1162050" y="3476625"/>
            <a:ext cx="3187212" cy="746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8"/>
              </a:lnSpc>
              <a:buNone/>
            </a:pPr>
            <a:r>
              <a:rPr lang="en-US" sz="4985" b="1" dirty="0">
                <a:solidFill>
                  <a:srgbClr val="03123D"/>
                </a:solidFill>
                <a:latin typeface="FK Grotesk Neue Static" panose="020B0503020202020203" pitchFamily="34" charset="0"/>
                <a:ea typeface="FK Grotesk Neue Static Bold" pitchFamily="34" charset="-122"/>
                <a:cs typeface="FK Grotesk Neue Static Bold" pitchFamily="34" charset="-120"/>
              </a:rPr>
              <a:t>Industries</a:t>
            </a:r>
            <a:endParaRPr lang="en-US" sz="4985" dirty="0"/>
          </a:p>
        </p:txBody>
      </p:sp>
      <p:sp>
        <p:nvSpPr>
          <p:cNvPr id="11" name="Text 1"/>
          <p:cNvSpPr/>
          <p:nvPr/>
        </p:nvSpPr>
        <p:spPr>
          <a:xfrm>
            <a:off x="9629775" y="6238875"/>
            <a:ext cx="3503924" cy="6286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75"/>
              </a:lnSpc>
              <a:buNone/>
            </a:pPr>
            <a:r>
              <a:rPr lang="en-US" sz="2250" b="1" dirty="0">
                <a:solidFill>
                  <a:srgbClr val="03123D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Glass &amp; Facade </a:t>
            </a:r>
            <a:endParaRPr lang="en-US" sz="2250" dirty="0"/>
          </a:p>
          <a:p>
            <a:pPr marL="0" indent="0" algn="l">
              <a:lnSpc>
                <a:spcPts val="2475"/>
              </a:lnSpc>
              <a:buNone/>
            </a:pPr>
            <a:r>
              <a:rPr lang="en-US" sz="2250" b="1" dirty="0">
                <a:solidFill>
                  <a:srgbClr val="03123D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Structures </a:t>
            </a:r>
            <a:endParaRPr lang="en-US" sz="2250" dirty="0"/>
          </a:p>
        </p:txBody>
      </p:sp>
      <p:pic>
        <p:nvPicPr>
          <p:cNvPr id="12" name="Image 8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3575" y="6105525"/>
            <a:ext cx="3105150" cy="3418274"/>
          </a:xfrm>
          <a:prstGeom prst="rect">
            <a:avLst/>
          </a:prstGeom>
        </p:spPr>
      </p:pic>
      <p:pic>
        <p:nvPicPr>
          <p:cNvPr id="13" name="Image 9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3150" y="7077075"/>
            <a:ext cx="2590800" cy="2324100"/>
          </a:xfrm>
          <a:prstGeom prst="rect">
            <a:avLst/>
          </a:prstGeom>
        </p:spPr>
      </p:pic>
      <p:pic>
        <p:nvPicPr>
          <p:cNvPr id="14" name="Image 10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43575" y="3143250"/>
            <a:ext cx="2476500" cy="2486025"/>
          </a:xfrm>
          <a:prstGeom prst="rect">
            <a:avLst/>
          </a:prstGeom>
        </p:spPr>
      </p:pic>
      <p:pic>
        <p:nvPicPr>
          <p:cNvPr id="15" name="Image 11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25025" y="3067050"/>
            <a:ext cx="3219450" cy="2543175"/>
          </a:xfrm>
          <a:prstGeom prst="rect">
            <a:avLst/>
          </a:prstGeom>
        </p:spPr>
      </p:pic>
      <p:pic>
        <p:nvPicPr>
          <p:cNvPr id="16" name="Image 12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239875" y="3067050"/>
            <a:ext cx="2752725" cy="2390775"/>
          </a:xfrm>
          <a:prstGeom prst="rect">
            <a:avLst/>
          </a:prstGeom>
        </p:spPr>
      </p:pic>
      <p:sp>
        <p:nvSpPr>
          <p:cNvPr id="17" name="Text 2"/>
          <p:cNvSpPr/>
          <p:nvPr/>
        </p:nvSpPr>
        <p:spPr>
          <a:xfrm>
            <a:off x="13868400" y="2352675"/>
            <a:ext cx="3504930" cy="6286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75"/>
              </a:lnSpc>
              <a:buNone/>
            </a:pPr>
            <a:r>
              <a:rPr lang="en-US" sz="2250" b="1" dirty="0">
                <a:solidFill>
                  <a:srgbClr val="03123D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Aluminum </a:t>
            </a:r>
            <a:endParaRPr lang="en-US" sz="2250" dirty="0"/>
          </a:p>
          <a:p>
            <a:pPr marL="0" indent="0" algn="l">
              <a:lnSpc>
                <a:spcPts val="2475"/>
              </a:lnSpc>
              <a:buNone/>
            </a:pPr>
            <a:r>
              <a:rPr lang="en-US" sz="2250" b="1" dirty="0">
                <a:solidFill>
                  <a:srgbClr val="03123D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Structures</a:t>
            </a:r>
            <a:endParaRPr lang="en-US" sz="2250" dirty="0"/>
          </a:p>
        </p:txBody>
      </p:sp>
      <p:sp>
        <p:nvSpPr>
          <p:cNvPr id="18" name="Text 3"/>
          <p:cNvSpPr/>
          <p:nvPr/>
        </p:nvSpPr>
        <p:spPr>
          <a:xfrm>
            <a:off x="9601200" y="2352675"/>
            <a:ext cx="3503924" cy="3143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75"/>
              </a:lnSpc>
              <a:buNone/>
            </a:pPr>
            <a:r>
              <a:rPr lang="en-US" sz="2250" b="1" dirty="0">
                <a:solidFill>
                  <a:srgbClr val="03123D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Concrete Structures</a:t>
            </a:r>
            <a:endParaRPr lang="en-US" sz="2250" dirty="0"/>
          </a:p>
        </p:txBody>
      </p:sp>
      <p:sp>
        <p:nvSpPr>
          <p:cNvPr id="19" name="Text 4"/>
          <p:cNvSpPr/>
          <p:nvPr/>
        </p:nvSpPr>
        <p:spPr>
          <a:xfrm>
            <a:off x="5334000" y="2352675"/>
            <a:ext cx="3821906" cy="3143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75"/>
              </a:lnSpc>
              <a:buNone/>
            </a:pPr>
            <a:r>
              <a:rPr lang="en-US" sz="2250" b="1" dirty="0">
                <a:solidFill>
                  <a:srgbClr val="03123D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Steel Structures</a:t>
            </a:r>
            <a:endParaRPr lang="en-US" sz="2250" dirty="0"/>
          </a:p>
        </p:txBody>
      </p:sp>
      <p:pic>
        <p:nvPicPr>
          <p:cNvPr id="20" name="Image 13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201775" y="7038975"/>
            <a:ext cx="2990850" cy="2400300"/>
          </a:xfrm>
          <a:prstGeom prst="rect">
            <a:avLst/>
          </a:prstGeom>
        </p:spPr>
      </p:pic>
      <p:sp>
        <p:nvSpPr>
          <p:cNvPr id="21" name="Text 5"/>
          <p:cNvSpPr/>
          <p:nvPr/>
        </p:nvSpPr>
        <p:spPr>
          <a:xfrm>
            <a:off x="13906500" y="6238875"/>
            <a:ext cx="3600450" cy="3143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75"/>
              </a:lnSpc>
              <a:buNone/>
            </a:pPr>
            <a:r>
              <a:rPr lang="en-US" sz="2250" b="1" dirty="0">
                <a:solidFill>
                  <a:srgbClr val="03123D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Timber Structures</a:t>
            </a:r>
            <a:endParaRPr lang="en-US" sz="2250" dirty="0"/>
          </a:p>
        </p:txBody>
      </p:sp>
      <p:sp>
        <p:nvSpPr>
          <p:cNvPr id="22" name="Text 6"/>
          <p:cNvSpPr/>
          <p:nvPr/>
        </p:nvSpPr>
        <p:spPr>
          <a:xfrm>
            <a:off x="5353051" y="6238875"/>
            <a:ext cx="1992630" cy="942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75"/>
              </a:lnSpc>
              <a:buNone/>
            </a:pPr>
            <a:r>
              <a:rPr lang="en-US" sz="2250" b="1" dirty="0">
                <a:solidFill>
                  <a:srgbClr val="03123D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Cable &amp; Fabric Tensile Structures</a:t>
            </a:r>
            <a:endParaRPr lang="en-US" sz="2250" dirty="0"/>
          </a:p>
        </p:txBody>
      </p:sp>
      <p:sp>
        <p:nvSpPr>
          <p:cNvPr id="23" name="Text 7"/>
          <p:cNvSpPr/>
          <p:nvPr/>
        </p:nvSpPr>
        <p:spPr>
          <a:xfrm>
            <a:off x="762000" y="762000"/>
            <a:ext cx="18713768" cy="893064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ts val="6600"/>
              </a:lnSpc>
              <a:buNone/>
            </a:pPr>
            <a:r>
              <a:rPr lang="en-US" sz="6000" b="1" dirty="0">
                <a:solidFill>
                  <a:srgbClr val="FFFFFF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Your opportunities with Dlubal Software</a:t>
            </a:r>
            <a:endParaRPr lang="en-US" sz="6000" dirty="0"/>
          </a:p>
        </p:txBody>
      </p:sp>
      <p:pic>
        <p:nvPicPr>
          <p:cNvPr id="24" name="Bilde 23" descr="Et bilde som inneholder Grafikk, Font, grafisk design, design&#10;&#10;KI-generert innhold kan være feil.">
            <a:extLst>
              <a:ext uri="{FF2B5EF4-FFF2-40B4-BE49-F238E27FC236}">
                <a16:creationId xmlns:a16="http://schemas.microsoft.com/office/drawing/2014/main" id="{A870948E-D58B-A014-16D9-6B1A58C94C34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r="366" b="-1961"/>
          <a:stretch>
            <a:fillRect/>
          </a:stretch>
        </p:blipFill>
        <p:spPr>
          <a:xfrm>
            <a:off x="15322323" y="-680"/>
            <a:ext cx="2843404" cy="110468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preencoded.png">
            <a:extLst>
              <a:ext uri="{FF2B5EF4-FFF2-40B4-BE49-F238E27FC236}">
                <a16:creationId xmlns:a16="http://schemas.microsoft.com/office/drawing/2014/main" id="{323A399E-D366-C525-198F-4999B3F1FE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63600" y="5934075"/>
            <a:ext cx="3962400" cy="3590925"/>
          </a:xfrm>
          <a:prstGeom prst="rect">
            <a:avLst/>
          </a:prstGeom>
        </p:spPr>
      </p:pic>
      <p:pic>
        <p:nvPicPr>
          <p:cNvPr id="24" name="Image 2" descr="preencoded.png">
            <a:extLst>
              <a:ext uri="{FF2B5EF4-FFF2-40B4-BE49-F238E27FC236}">
                <a16:creationId xmlns:a16="http://schemas.microsoft.com/office/drawing/2014/main" id="{A2283CE4-C650-1796-BDF6-C39C9406BB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6400" y="2047875"/>
            <a:ext cx="3962400" cy="3581400"/>
          </a:xfrm>
          <a:prstGeom prst="rect">
            <a:avLst/>
          </a:prstGeom>
        </p:spPr>
      </p:pic>
      <p:pic>
        <p:nvPicPr>
          <p:cNvPr id="25" name="Image 4" descr="preencoded.png">
            <a:extLst>
              <a:ext uri="{FF2B5EF4-FFF2-40B4-BE49-F238E27FC236}">
                <a16:creationId xmlns:a16="http://schemas.microsoft.com/office/drawing/2014/main" id="{C82B37D4-6486-1B0B-F34A-B05388B086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2047875"/>
            <a:ext cx="3962400" cy="3581400"/>
          </a:xfrm>
          <a:prstGeom prst="rect">
            <a:avLst/>
          </a:prstGeom>
        </p:spPr>
      </p:pic>
      <p:pic>
        <p:nvPicPr>
          <p:cNvPr id="26" name="Image 5" descr="preencoded.png">
            <a:extLst>
              <a:ext uri="{FF2B5EF4-FFF2-40B4-BE49-F238E27FC236}">
                <a16:creationId xmlns:a16="http://schemas.microsoft.com/office/drawing/2014/main" id="{9F440AC6-3D55-E925-20E5-D657069359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63600" y="2047875"/>
            <a:ext cx="3962400" cy="3581400"/>
          </a:xfrm>
          <a:prstGeom prst="rect">
            <a:avLst/>
          </a:prstGeom>
        </p:spPr>
      </p:pic>
      <p:pic>
        <p:nvPicPr>
          <p:cNvPr id="27" name="Image 6" descr="preencoded.png">
            <a:extLst>
              <a:ext uri="{FF2B5EF4-FFF2-40B4-BE49-F238E27FC236}">
                <a16:creationId xmlns:a16="http://schemas.microsoft.com/office/drawing/2014/main" id="{0ACD17F4-7B17-B586-0510-D36DFF26EB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400" y="5934075"/>
            <a:ext cx="3962400" cy="3590925"/>
          </a:xfrm>
          <a:prstGeom prst="rect">
            <a:avLst/>
          </a:prstGeom>
        </p:spPr>
      </p:pic>
      <p:pic>
        <p:nvPicPr>
          <p:cNvPr id="28" name="Image 7" descr="preencoded.png">
            <a:extLst>
              <a:ext uri="{FF2B5EF4-FFF2-40B4-BE49-F238E27FC236}">
                <a16:creationId xmlns:a16="http://schemas.microsoft.com/office/drawing/2014/main" id="{36B6F18D-97EE-CB43-46D0-A7024159C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5934075"/>
            <a:ext cx="3962400" cy="3590925"/>
          </a:xfrm>
          <a:prstGeom prst="rect">
            <a:avLst/>
          </a:prstGeom>
        </p:spPr>
      </p:pic>
      <p:sp>
        <p:nvSpPr>
          <p:cNvPr id="9" name="Text 0"/>
          <p:cNvSpPr/>
          <p:nvPr/>
        </p:nvSpPr>
        <p:spPr>
          <a:xfrm>
            <a:off x="5334000" y="2352675"/>
            <a:ext cx="3561874" cy="6286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2475"/>
              </a:lnSpc>
              <a:buNone/>
            </a:pPr>
            <a:r>
              <a:rPr lang="en-US" sz="2250" b="1" dirty="0">
                <a:solidFill>
                  <a:srgbClr val="03123D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Geometric &amp; Material Nonlinearities</a:t>
            </a:r>
            <a:endParaRPr lang="en-US" sz="2250" dirty="0"/>
          </a:p>
        </p:txBody>
      </p:sp>
      <p:sp>
        <p:nvSpPr>
          <p:cNvPr id="10" name="Text 1"/>
          <p:cNvSpPr/>
          <p:nvPr/>
        </p:nvSpPr>
        <p:spPr>
          <a:xfrm>
            <a:off x="9601200" y="2352675"/>
            <a:ext cx="3641884" cy="6286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2475"/>
              </a:lnSpc>
              <a:buNone/>
            </a:pPr>
            <a:r>
              <a:rPr lang="en-US" sz="2250" b="1" dirty="0">
                <a:solidFill>
                  <a:srgbClr val="03123D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Stability &amp; Buckling Analysis</a:t>
            </a:r>
            <a:endParaRPr lang="en-US" sz="2250" dirty="0"/>
          </a:p>
        </p:txBody>
      </p:sp>
      <p:sp>
        <p:nvSpPr>
          <p:cNvPr id="11" name="Text 2"/>
          <p:cNvSpPr/>
          <p:nvPr/>
        </p:nvSpPr>
        <p:spPr>
          <a:xfrm>
            <a:off x="9601200" y="6238875"/>
            <a:ext cx="2784157" cy="6286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2475"/>
              </a:lnSpc>
              <a:buNone/>
            </a:pPr>
            <a:r>
              <a:rPr lang="en-US" sz="2250" b="1" dirty="0">
                <a:solidFill>
                  <a:srgbClr val="03123D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Torsional Warping (7 DOF)</a:t>
            </a:r>
            <a:endParaRPr lang="en-US" sz="2250" dirty="0"/>
          </a:p>
        </p:txBody>
      </p:sp>
      <p:sp>
        <p:nvSpPr>
          <p:cNvPr id="12" name="Text 3"/>
          <p:cNvSpPr/>
          <p:nvPr/>
        </p:nvSpPr>
        <p:spPr>
          <a:xfrm>
            <a:off x="5334000" y="6238875"/>
            <a:ext cx="3691890" cy="6286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2475"/>
              </a:lnSpc>
              <a:buNone/>
            </a:pPr>
            <a:r>
              <a:rPr lang="en-US" sz="2250" b="1" dirty="0">
                <a:solidFill>
                  <a:srgbClr val="03123D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Staged Construction </a:t>
            </a:r>
            <a:endParaRPr lang="en-US" sz="2250" dirty="0"/>
          </a:p>
          <a:p>
            <a:pPr marL="0" indent="0" algn="l">
              <a:lnSpc>
                <a:spcPts val="2475"/>
              </a:lnSpc>
              <a:buNone/>
            </a:pPr>
            <a:r>
              <a:rPr lang="en-US" sz="2250" b="1" dirty="0">
                <a:solidFill>
                  <a:srgbClr val="03123D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Analysis</a:t>
            </a:r>
            <a:endParaRPr lang="en-US" sz="2250" dirty="0"/>
          </a:p>
        </p:txBody>
      </p:sp>
      <p:pic>
        <p:nvPicPr>
          <p:cNvPr id="13" name="Image 7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0225" y="2981325"/>
            <a:ext cx="2800350" cy="2638425"/>
          </a:xfrm>
          <a:prstGeom prst="rect">
            <a:avLst/>
          </a:prstGeom>
        </p:spPr>
      </p:pic>
      <p:pic>
        <p:nvPicPr>
          <p:cNvPr id="14" name="Image 8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15475" y="3076575"/>
            <a:ext cx="3625850" cy="2305050"/>
          </a:xfrm>
          <a:prstGeom prst="rect">
            <a:avLst/>
          </a:prstGeom>
        </p:spPr>
      </p:pic>
      <p:pic>
        <p:nvPicPr>
          <p:cNvPr id="15" name="Image 9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801725" y="2819400"/>
            <a:ext cx="3590925" cy="2809875"/>
          </a:xfrm>
          <a:prstGeom prst="rect">
            <a:avLst/>
          </a:prstGeom>
        </p:spPr>
      </p:pic>
      <p:sp>
        <p:nvSpPr>
          <p:cNvPr id="16" name="Text 4"/>
          <p:cNvSpPr/>
          <p:nvPr/>
        </p:nvSpPr>
        <p:spPr>
          <a:xfrm>
            <a:off x="13877925" y="2352675"/>
            <a:ext cx="3191827" cy="723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250" b="1" dirty="0">
                <a:solidFill>
                  <a:srgbClr val="03123D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Seismic &amp; Dynamic Analysis</a:t>
            </a:r>
            <a:endParaRPr lang="en-US" sz="2250" dirty="0"/>
          </a:p>
        </p:txBody>
      </p:sp>
      <p:pic>
        <p:nvPicPr>
          <p:cNvPr id="17" name="Image 10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935075" y="6600825"/>
            <a:ext cx="3514725" cy="2819400"/>
          </a:xfrm>
          <a:prstGeom prst="rect">
            <a:avLst/>
          </a:prstGeom>
        </p:spPr>
      </p:pic>
      <p:sp>
        <p:nvSpPr>
          <p:cNvPr id="18" name="Text 5"/>
          <p:cNvSpPr/>
          <p:nvPr/>
        </p:nvSpPr>
        <p:spPr>
          <a:xfrm>
            <a:off x="13877925" y="6238875"/>
            <a:ext cx="2971800" cy="6286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2475"/>
              </a:lnSpc>
              <a:buNone/>
            </a:pPr>
            <a:r>
              <a:rPr lang="en-US" sz="2250" b="1" dirty="0">
                <a:solidFill>
                  <a:srgbClr val="03123D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Soil-Structure </a:t>
            </a:r>
            <a:endParaRPr lang="en-US" sz="2250" dirty="0"/>
          </a:p>
          <a:p>
            <a:pPr marL="0" indent="0" algn="l">
              <a:lnSpc>
                <a:spcPts val="2475"/>
              </a:lnSpc>
              <a:buNone/>
            </a:pPr>
            <a:r>
              <a:rPr lang="en-US" sz="2250" b="1" dirty="0">
                <a:solidFill>
                  <a:srgbClr val="03123D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Interaction</a:t>
            </a:r>
            <a:endParaRPr lang="en-US" sz="2250" dirty="0"/>
          </a:p>
        </p:txBody>
      </p:sp>
      <p:pic>
        <p:nvPicPr>
          <p:cNvPr id="19" name="Image 11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96400" y="6981825"/>
            <a:ext cx="3962400" cy="2181225"/>
          </a:xfrm>
          <a:prstGeom prst="rect">
            <a:avLst/>
          </a:prstGeom>
        </p:spPr>
      </p:pic>
      <p:pic>
        <p:nvPicPr>
          <p:cNvPr id="20" name="Image 12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14925" y="7181850"/>
            <a:ext cx="3848100" cy="1962150"/>
          </a:xfrm>
          <a:prstGeom prst="rect">
            <a:avLst/>
          </a:prstGeom>
        </p:spPr>
      </p:pic>
      <p:sp>
        <p:nvSpPr>
          <p:cNvPr id="21" name="Text 6"/>
          <p:cNvSpPr/>
          <p:nvPr/>
        </p:nvSpPr>
        <p:spPr>
          <a:xfrm>
            <a:off x="762000" y="762000"/>
            <a:ext cx="18713768" cy="893064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ts val="6600"/>
              </a:lnSpc>
              <a:buNone/>
            </a:pPr>
            <a:r>
              <a:rPr lang="en-US" sz="6000" b="1" dirty="0">
                <a:solidFill>
                  <a:srgbClr val="FFFFFF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Your opportunities with Dlubal Software</a:t>
            </a:r>
            <a:endParaRPr lang="en-US" sz="6000" dirty="0"/>
          </a:p>
        </p:txBody>
      </p:sp>
      <p:pic>
        <p:nvPicPr>
          <p:cNvPr id="22" name="Image 13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2000" y="2047875"/>
            <a:ext cx="3962400" cy="3581400"/>
          </a:xfrm>
          <a:prstGeom prst="rect">
            <a:avLst/>
          </a:prstGeom>
        </p:spPr>
      </p:pic>
      <p:sp>
        <p:nvSpPr>
          <p:cNvPr id="23" name="Text 7"/>
          <p:cNvSpPr/>
          <p:nvPr/>
        </p:nvSpPr>
        <p:spPr>
          <a:xfrm>
            <a:off x="1171575" y="3124200"/>
            <a:ext cx="3977640" cy="1460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8"/>
              </a:lnSpc>
              <a:buNone/>
            </a:pPr>
            <a:r>
              <a:rPr lang="en-US" sz="4985" b="1" dirty="0">
                <a:solidFill>
                  <a:srgbClr val="03123D"/>
                </a:solidFill>
                <a:latin typeface="FK Grotesk Neue Static" panose="020B0503020202020203" pitchFamily="34" charset="0"/>
                <a:ea typeface="FK Grotesk Neue Static Bold" pitchFamily="34" charset="-122"/>
                <a:cs typeface="FK Grotesk Neue Static Bold" pitchFamily="34" charset="-120"/>
              </a:rPr>
              <a:t>Special</a:t>
            </a:r>
            <a:endParaRPr lang="en-US" sz="4985" dirty="0"/>
          </a:p>
          <a:p>
            <a:pPr marL="0" indent="0" algn="l">
              <a:lnSpc>
                <a:spcPts val="5608"/>
              </a:lnSpc>
              <a:buNone/>
            </a:pPr>
            <a:r>
              <a:rPr lang="en-US" sz="4985" b="1" dirty="0">
                <a:solidFill>
                  <a:srgbClr val="03123D"/>
                </a:solidFill>
                <a:latin typeface="FK Grotesk Neue Static" panose="020B0503020202020203" pitchFamily="34" charset="0"/>
                <a:ea typeface="FK Grotesk Neue Static Bold" pitchFamily="34" charset="-122"/>
                <a:cs typeface="FK Grotesk Neue Static Bold" pitchFamily="34" charset="-120"/>
              </a:rPr>
              <a:t>Solutions</a:t>
            </a:r>
            <a:endParaRPr lang="en-US" sz="4985" dirty="0"/>
          </a:p>
        </p:txBody>
      </p:sp>
      <p:pic>
        <p:nvPicPr>
          <p:cNvPr id="4" name="Bilde 3" descr="Et bilde som inneholder Grafikk, Font, grafisk design, design&#10;&#10;KI-generert innhold kan være feil.">
            <a:extLst>
              <a:ext uri="{FF2B5EF4-FFF2-40B4-BE49-F238E27FC236}">
                <a16:creationId xmlns:a16="http://schemas.microsoft.com/office/drawing/2014/main" id="{B8A61F4E-3E9A-630E-40AA-EBFEDBA2B9E2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r="366" b="-1961"/>
          <a:stretch>
            <a:fillRect/>
          </a:stretch>
        </p:blipFill>
        <p:spPr>
          <a:xfrm>
            <a:off x="15322323" y="-680"/>
            <a:ext cx="2843404" cy="110468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4010025"/>
            <a:ext cx="3962400" cy="4410075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4010025"/>
            <a:ext cx="3962400" cy="4410075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6400" y="4010025"/>
            <a:ext cx="3962400" cy="4410075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63600" y="4010025"/>
            <a:ext cx="3962400" cy="4410075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762000" y="762000"/>
            <a:ext cx="10972800" cy="1731264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ts val="6600"/>
              </a:lnSpc>
              <a:buNone/>
            </a:pPr>
            <a:r>
              <a:rPr lang="en-US" sz="6000" b="1" dirty="0">
                <a:solidFill>
                  <a:srgbClr val="03123D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Choose the right</a:t>
            </a:r>
            <a:endParaRPr lang="en-US" sz="6000" dirty="0"/>
          </a:p>
          <a:p>
            <a:pPr marL="0" indent="0" algn="l">
              <a:lnSpc>
                <a:spcPts val="6600"/>
              </a:lnSpc>
              <a:buNone/>
            </a:pPr>
            <a:r>
              <a:rPr lang="en-US" sz="6000" b="1" dirty="0">
                <a:solidFill>
                  <a:srgbClr val="03123D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program for your projects</a:t>
            </a:r>
            <a:endParaRPr lang="en-US" sz="6000" dirty="0"/>
          </a:p>
        </p:txBody>
      </p:sp>
      <p:pic>
        <p:nvPicPr>
          <p:cNvPr id="8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000" y="3705225"/>
            <a:ext cx="3962400" cy="4410075"/>
          </a:xfrm>
          <a:prstGeom prst="rect">
            <a:avLst/>
          </a:prstGeom>
        </p:spPr>
      </p:pic>
      <p:pic>
        <p:nvPicPr>
          <p:cNvPr id="9" name="Image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29200" y="3705225"/>
            <a:ext cx="3962400" cy="4410075"/>
          </a:xfrm>
          <a:prstGeom prst="rect">
            <a:avLst/>
          </a:prstGeom>
        </p:spPr>
      </p:pic>
      <p:pic>
        <p:nvPicPr>
          <p:cNvPr id="10" name="Image 7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96400" y="3705225"/>
            <a:ext cx="3962400" cy="4410075"/>
          </a:xfrm>
          <a:prstGeom prst="rect">
            <a:avLst/>
          </a:prstGeom>
        </p:spPr>
      </p:pic>
      <p:pic>
        <p:nvPicPr>
          <p:cNvPr id="11" name="Image 8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563600" y="3705225"/>
            <a:ext cx="3962400" cy="4410075"/>
          </a:xfrm>
          <a:prstGeom prst="rect">
            <a:avLst/>
          </a:prstGeom>
        </p:spPr>
      </p:pic>
      <p:sp>
        <p:nvSpPr>
          <p:cNvPr id="12" name="Text 1"/>
          <p:cNvSpPr/>
          <p:nvPr/>
        </p:nvSpPr>
        <p:spPr>
          <a:xfrm>
            <a:off x="1069218" y="5019675"/>
            <a:ext cx="3415208" cy="4465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800"/>
              </a:lnSpc>
              <a:buNone/>
            </a:pPr>
            <a:r>
              <a:rPr lang="en-US" sz="4800" b="1" dirty="0">
                <a:solidFill>
                  <a:srgbClr val="FFFFFF"/>
                </a:solidFill>
                <a:latin typeface="FK Grotesk Neue Static" panose="020B0503020202020203" pitchFamily="34" charset="0"/>
                <a:ea typeface="FK Grotesk Neue Static Bold" pitchFamily="34" charset="-122"/>
                <a:cs typeface="FK Grotesk Neue Static Bold" pitchFamily="34" charset="-120"/>
              </a:rPr>
              <a:t>RFEM</a:t>
            </a:r>
            <a:r>
              <a:rPr lang="en-US" sz="4800" b="1" baseline="30000" dirty="0">
                <a:solidFill>
                  <a:srgbClr val="FFFFFF"/>
                </a:solidFill>
                <a:latin typeface="FK Grotesk Neue Static" panose="020B0503020202020203" pitchFamily="34" charset="0"/>
                <a:ea typeface="FK Grotesk Neue Static Bold" pitchFamily="34" charset="-122"/>
                <a:cs typeface="FK Grotesk Neue Static Bold" pitchFamily="34" charset="-120"/>
              </a:rPr>
              <a:t>6</a:t>
            </a:r>
            <a:endParaRPr lang="en-US" sz="4800" baseline="30000" dirty="0"/>
          </a:p>
        </p:txBody>
      </p:sp>
      <p:sp>
        <p:nvSpPr>
          <p:cNvPr id="13" name="Text 2"/>
          <p:cNvSpPr/>
          <p:nvPr/>
        </p:nvSpPr>
        <p:spPr>
          <a:xfrm>
            <a:off x="5326893" y="5019675"/>
            <a:ext cx="3415208" cy="4465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800"/>
              </a:lnSpc>
              <a:buNone/>
            </a:pPr>
            <a:r>
              <a:rPr lang="en-US" sz="4800" b="1" dirty="0">
                <a:solidFill>
                  <a:srgbClr val="FFFFFF"/>
                </a:solidFill>
                <a:latin typeface="FK Grotesk Neue Static" panose="020B0503020202020203" pitchFamily="34" charset="0"/>
                <a:ea typeface="FK Grotesk Neue Static Bold" pitchFamily="34" charset="-122"/>
                <a:cs typeface="FK Grotesk Neue Static Bold" pitchFamily="34" charset="-120"/>
              </a:rPr>
              <a:t>RWIND</a:t>
            </a:r>
            <a:r>
              <a:rPr lang="en-US" sz="4800" b="1" baseline="30000" dirty="0">
                <a:solidFill>
                  <a:srgbClr val="FFFFFF"/>
                </a:solidFill>
                <a:latin typeface="FK Grotesk Neue Static" panose="020B0503020202020203" pitchFamily="34" charset="0"/>
                <a:ea typeface="FK Grotesk Neue Static Bold" pitchFamily="34" charset="-122"/>
                <a:cs typeface="FK Grotesk Neue Static Bold" pitchFamily="34" charset="-120"/>
              </a:rPr>
              <a:t>3</a:t>
            </a:r>
            <a:endParaRPr lang="en-US" sz="4800" baseline="30000" dirty="0"/>
          </a:p>
        </p:txBody>
      </p:sp>
      <p:sp>
        <p:nvSpPr>
          <p:cNvPr id="14" name="Text 3"/>
          <p:cNvSpPr/>
          <p:nvPr/>
        </p:nvSpPr>
        <p:spPr>
          <a:xfrm>
            <a:off x="9594093" y="5019675"/>
            <a:ext cx="3415208" cy="4465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800"/>
              </a:lnSpc>
              <a:buNone/>
            </a:pPr>
            <a:r>
              <a:rPr lang="en-US" sz="4800" b="1" dirty="0">
                <a:solidFill>
                  <a:srgbClr val="FFFFFF"/>
                </a:solidFill>
                <a:latin typeface="FK Grotesk Neue Static" panose="020B0503020202020203" pitchFamily="34" charset="0"/>
                <a:ea typeface="FK Grotesk Neue Static Bold" pitchFamily="34" charset="-122"/>
                <a:cs typeface="FK Grotesk Neue Static Bold" pitchFamily="34" charset="-120"/>
              </a:rPr>
              <a:t>RSTAB</a:t>
            </a:r>
            <a:r>
              <a:rPr lang="en-US" sz="4800" b="1" baseline="30000" dirty="0">
                <a:solidFill>
                  <a:srgbClr val="FFFFFF"/>
                </a:solidFill>
                <a:latin typeface="FK Grotesk Neue Static" panose="020B0503020202020203" pitchFamily="34" charset="0"/>
                <a:ea typeface="FK Grotesk Neue Static Bold" pitchFamily="34" charset="-122"/>
                <a:cs typeface="FK Grotesk Neue Static Bold" pitchFamily="34" charset="-120"/>
              </a:rPr>
              <a:t>9</a:t>
            </a:r>
            <a:endParaRPr lang="en-US" sz="4800" baseline="30000" dirty="0"/>
          </a:p>
        </p:txBody>
      </p:sp>
      <p:sp>
        <p:nvSpPr>
          <p:cNvPr id="15" name="Text 4"/>
          <p:cNvSpPr/>
          <p:nvPr/>
        </p:nvSpPr>
        <p:spPr>
          <a:xfrm>
            <a:off x="1066801" y="5829300"/>
            <a:ext cx="3417626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700" dirty="0">
                <a:solidFill>
                  <a:srgbClr val="FFFFFF"/>
                </a:solidFill>
                <a:latin typeface="FK Grotesk Neue Static Medium" pitchFamily="34" charset="0"/>
                <a:ea typeface="FK Grotesk Neue Static Medium" pitchFamily="34" charset="-122"/>
                <a:cs typeface="FK Grotesk Neue Static Medium" pitchFamily="34" charset="-120"/>
              </a:rPr>
              <a:t>3D Finite Element Analysis Software for All Industries</a:t>
            </a:r>
            <a:endParaRPr lang="en-US" sz="2700" dirty="0"/>
          </a:p>
        </p:txBody>
      </p:sp>
      <p:sp>
        <p:nvSpPr>
          <p:cNvPr id="16" name="Text 5"/>
          <p:cNvSpPr/>
          <p:nvPr/>
        </p:nvSpPr>
        <p:spPr>
          <a:xfrm>
            <a:off x="5324475" y="5829300"/>
            <a:ext cx="3641884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700" dirty="0">
                <a:solidFill>
                  <a:srgbClr val="FFFFFF"/>
                </a:solidFill>
                <a:latin typeface="FK Grotesk Neue Static Medium" pitchFamily="34" charset="0"/>
                <a:ea typeface="FK Grotesk Neue Static Medium" pitchFamily="34" charset="-122"/>
                <a:cs typeface="FK Grotesk Neue Static Medium" pitchFamily="34" charset="-120"/>
              </a:rPr>
              <a:t>CFD-Software</a:t>
            </a:r>
            <a:endParaRPr lang="en-US" sz="2700" dirty="0"/>
          </a:p>
          <a:p>
            <a:pPr marL="0" indent="0" algn="l">
              <a:lnSpc>
                <a:spcPts val="3000"/>
              </a:lnSpc>
              <a:buNone/>
            </a:pPr>
            <a:r>
              <a:rPr lang="en-US" sz="2700" dirty="0">
                <a:solidFill>
                  <a:srgbClr val="FFFFFF"/>
                </a:solidFill>
                <a:latin typeface="FK Grotesk Neue Static Medium" pitchFamily="34" charset="0"/>
                <a:ea typeface="FK Grotesk Neue Static Medium" pitchFamily="34" charset="-122"/>
                <a:cs typeface="FK Grotesk Neue Static Medium" pitchFamily="34" charset="-120"/>
              </a:rPr>
              <a:t>for Digital Wind Tunnels</a:t>
            </a:r>
            <a:endParaRPr lang="en-US" sz="2700" dirty="0"/>
          </a:p>
        </p:txBody>
      </p:sp>
      <p:sp>
        <p:nvSpPr>
          <p:cNvPr id="17" name="Text 6"/>
          <p:cNvSpPr/>
          <p:nvPr/>
        </p:nvSpPr>
        <p:spPr>
          <a:xfrm>
            <a:off x="9591675" y="5829300"/>
            <a:ext cx="3417626" cy="1524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700" dirty="0">
                <a:solidFill>
                  <a:srgbClr val="FFFFFF"/>
                </a:solidFill>
                <a:latin typeface="FK Grotesk Neue Static Medium" pitchFamily="34" charset="0"/>
                <a:ea typeface="FK Grotesk Neue Static Medium" pitchFamily="34" charset="-122"/>
                <a:cs typeface="FK Grotesk Neue Static Medium" pitchFamily="34" charset="-120"/>
              </a:rPr>
              <a:t>3D Structural Analysis Software for Beams, Frames, and Trusses</a:t>
            </a:r>
            <a:endParaRPr lang="en-US" sz="2700" dirty="0"/>
          </a:p>
        </p:txBody>
      </p:sp>
      <p:pic>
        <p:nvPicPr>
          <p:cNvPr id="18" name="Image 9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6800" y="2981325"/>
            <a:ext cx="2113551" cy="1649592"/>
          </a:xfrm>
          <a:prstGeom prst="rect">
            <a:avLst/>
          </a:prstGeom>
        </p:spPr>
      </p:pic>
      <p:pic>
        <p:nvPicPr>
          <p:cNvPr id="19" name="Image 10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63691" y="3702993"/>
            <a:ext cx="820527" cy="824805"/>
          </a:xfrm>
          <a:prstGeom prst="rect">
            <a:avLst/>
          </a:prstGeom>
        </p:spPr>
      </p:pic>
      <p:pic>
        <p:nvPicPr>
          <p:cNvPr id="20" name="Image 11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24471" y="2981325"/>
            <a:ext cx="2113551" cy="1649592"/>
          </a:xfrm>
          <a:prstGeom prst="rect">
            <a:avLst/>
          </a:prstGeom>
        </p:spPr>
      </p:pic>
      <p:pic>
        <p:nvPicPr>
          <p:cNvPr id="21" name="Image 12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27843" y="3703067"/>
            <a:ext cx="820527" cy="824805"/>
          </a:xfrm>
          <a:prstGeom prst="rect">
            <a:avLst/>
          </a:prstGeom>
        </p:spPr>
      </p:pic>
      <p:pic>
        <p:nvPicPr>
          <p:cNvPr id="22" name="Image 13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91675" y="2981325"/>
            <a:ext cx="2113551" cy="1649592"/>
          </a:xfrm>
          <a:prstGeom prst="rect">
            <a:avLst/>
          </a:prstGeom>
        </p:spPr>
      </p:pic>
      <p:pic>
        <p:nvPicPr>
          <p:cNvPr id="23" name="Image 14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692171" y="3702993"/>
            <a:ext cx="820527" cy="824805"/>
          </a:xfrm>
          <a:prstGeom prst="rect">
            <a:avLst/>
          </a:prstGeom>
        </p:spPr>
      </p:pic>
      <p:pic>
        <p:nvPicPr>
          <p:cNvPr id="24" name="Image 15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868400" y="2981325"/>
            <a:ext cx="2113551" cy="1649592"/>
          </a:xfrm>
          <a:prstGeom prst="rect">
            <a:avLst/>
          </a:prstGeom>
        </p:spPr>
      </p:pic>
      <p:pic>
        <p:nvPicPr>
          <p:cNvPr id="25" name="Image 16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975407" y="3703067"/>
            <a:ext cx="820527" cy="824805"/>
          </a:xfrm>
          <a:prstGeom prst="rect">
            <a:avLst/>
          </a:prstGeom>
        </p:spPr>
      </p:pic>
      <p:sp>
        <p:nvSpPr>
          <p:cNvPr id="26" name="Text 7"/>
          <p:cNvSpPr/>
          <p:nvPr/>
        </p:nvSpPr>
        <p:spPr>
          <a:xfrm>
            <a:off x="13868400" y="5019675"/>
            <a:ext cx="3591878" cy="4465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800"/>
              </a:lnSpc>
              <a:buNone/>
            </a:pPr>
            <a:r>
              <a:rPr lang="en-US" sz="4800" b="1" dirty="0">
                <a:solidFill>
                  <a:srgbClr val="FFFFFF"/>
                </a:solidFill>
                <a:latin typeface="FK Grotesk Neue Static" panose="020B0503020202020203" pitchFamily="34" charset="0"/>
                <a:ea typeface="FK Grotesk Neue Static Bold" pitchFamily="34" charset="-122"/>
                <a:cs typeface="FK Grotesk Neue Static Bold" pitchFamily="34" charset="-120"/>
              </a:rPr>
              <a:t>RSECTION</a:t>
            </a:r>
            <a:endParaRPr lang="en-US" sz="4800" dirty="0"/>
          </a:p>
        </p:txBody>
      </p:sp>
      <p:sp>
        <p:nvSpPr>
          <p:cNvPr id="27" name="Text 8"/>
          <p:cNvSpPr/>
          <p:nvPr/>
        </p:nvSpPr>
        <p:spPr>
          <a:xfrm>
            <a:off x="13868401" y="5829300"/>
            <a:ext cx="3474720" cy="1524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700" dirty="0">
                <a:solidFill>
                  <a:srgbClr val="FFFFFF"/>
                </a:solidFill>
                <a:latin typeface="FK Grotesk Neue Static Medium" pitchFamily="34" charset="0"/>
                <a:ea typeface="FK Grotesk Neue Static Medium" pitchFamily="34" charset="-122"/>
                <a:cs typeface="FK Grotesk Neue Static Medium" pitchFamily="34" charset="-120"/>
              </a:rPr>
              <a:t>Cross-Section Software for Section Properties and Stress Analysis</a:t>
            </a:r>
            <a:endParaRPr lang="en-US" sz="2700" dirty="0"/>
          </a:p>
        </p:txBody>
      </p:sp>
      <p:pic>
        <p:nvPicPr>
          <p:cNvPr id="28" name="Bilde 27" descr="Et bilde som inneholder Grafikk, Font, grafisk design, design&#10;&#10;KI-generert innhold kan være feil.">
            <a:extLst>
              <a:ext uri="{FF2B5EF4-FFF2-40B4-BE49-F238E27FC236}">
                <a16:creationId xmlns:a16="http://schemas.microsoft.com/office/drawing/2014/main" id="{8415886E-A698-DB61-D968-3C66E7583E92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 r="366" b="-1961"/>
          <a:stretch>
            <a:fillRect/>
          </a:stretch>
        </p:blipFill>
        <p:spPr>
          <a:xfrm>
            <a:off x="15322323" y="-680"/>
            <a:ext cx="2843404" cy="110468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3295650"/>
            <a:ext cx="3962400" cy="512445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3295650"/>
            <a:ext cx="3962400" cy="512445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6400" y="3295650"/>
            <a:ext cx="3962400" cy="512445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63600" y="3295650"/>
            <a:ext cx="3962400" cy="512445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762000" y="762000"/>
            <a:ext cx="13693140" cy="893064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ts val="6600"/>
              </a:lnSpc>
              <a:buNone/>
            </a:pPr>
            <a:r>
              <a:rPr lang="en-US" sz="6000" b="1" dirty="0">
                <a:solidFill>
                  <a:srgbClr val="03123D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Our Additional Services</a:t>
            </a:r>
            <a:endParaRPr lang="en-US" sz="6000" dirty="0"/>
          </a:p>
        </p:txBody>
      </p:sp>
      <p:pic>
        <p:nvPicPr>
          <p:cNvPr id="8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000" y="2981324"/>
            <a:ext cx="3962400" cy="5133975"/>
          </a:xfrm>
          <a:prstGeom prst="rect">
            <a:avLst/>
          </a:prstGeom>
        </p:spPr>
      </p:pic>
      <p:pic>
        <p:nvPicPr>
          <p:cNvPr id="9" name="Image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29200" y="2981324"/>
            <a:ext cx="3962400" cy="5133975"/>
          </a:xfrm>
          <a:prstGeom prst="rect">
            <a:avLst/>
          </a:prstGeom>
        </p:spPr>
      </p:pic>
      <p:pic>
        <p:nvPicPr>
          <p:cNvPr id="10" name="Image 7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96400" y="2981324"/>
            <a:ext cx="3962400" cy="5133975"/>
          </a:xfrm>
          <a:prstGeom prst="rect">
            <a:avLst/>
          </a:prstGeom>
        </p:spPr>
      </p:pic>
      <p:pic>
        <p:nvPicPr>
          <p:cNvPr id="11" name="Image 8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563600" y="2981324"/>
            <a:ext cx="3962400" cy="5133975"/>
          </a:xfrm>
          <a:prstGeom prst="rect">
            <a:avLst/>
          </a:prstGeom>
        </p:spPr>
      </p:pic>
      <p:sp>
        <p:nvSpPr>
          <p:cNvPr id="12" name="Text 1"/>
          <p:cNvSpPr/>
          <p:nvPr/>
        </p:nvSpPr>
        <p:spPr>
          <a:xfrm>
            <a:off x="1066800" y="5724525"/>
            <a:ext cx="3601879" cy="1524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700" dirty="0">
                <a:solidFill>
                  <a:srgbClr val="FFFFFF"/>
                </a:solidFill>
                <a:latin typeface="FK Grotesk Neue Static Medium" pitchFamily="34" charset="0"/>
                <a:ea typeface="FK Grotesk Neue Static Medium" pitchFamily="34" charset="-122"/>
                <a:cs typeface="FK Grotesk Neue Static Medium" pitchFamily="34" charset="-120"/>
              </a:rPr>
              <a:t>Online Tool for Determinig Wind, Snow and Seismic Loads</a:t>
            </a:r>
            <a:endParaRPr lang="en-US" sz="2700" dirty="0"/>
          </a:p>
        </p:txBody>
      </p:sp>
      <p:sp>
        <p:nvSpPr>
          <p:cNvPr id="13" name="Text 2"/>
          <p:cNvSpPr/>
          <p:nvPr/>
        </p:nvSpPr>
        <p:spPr>
          <a:xfrm>
            <a:off x="5362575" y="5724525"/>
            <a:ext cx="3417747" cy="1524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700" dirty="0">
                <a:solidFill>
                  <a:srgbClr val="FFFFFF"/>
                </a:solidFill>
                <a:latin typeface="FK Grotesk Neue Static Medium" pitchFamily="34" charset="0"/>
                <a:ea typeface="FK Grotesk Neue Static Medium" pitchFamily="34" charset="-122"/>
                <a:cs typeface="FK Grotesk Neue Static Medium" pitchFamily="34" charset="-120"/>
              </a:rPr>
              <a:t>Free Online Library of Cross-Sections with Section Properties</a:t>
            </a:r>
            <a:endParaRPr lang="en-US" sz="2700" dirty="0"/>
          </a:p>
        </p:txBody>
      </p:sp>
      <p:sp>
        <p:nvSpPr>
          <p:cNvPr id="14" name="Text 3"/>
          <p:cNvSpPr/>
          <p:nvPr/>
        </p:nvSpPr>
        <p:spPr>
          <a:xfrm>
            <a:off x="9601200" y="5724525"/>
            <a:ext cx="3415208" cy="1524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700" dirty="0">
                <a:solidFill>
                  <a:srgbClr val="FFFFFF"/>
                </a:solidFill>
                <a:latin typeface="FK Grotesk Neue Static Medium" pitchFamily="34" charset="0"/>
                <a:ea typeface="FK Grotesk Neue Static Medium" pitchFamily="34" charset="-122"/>
                <a:cs typeface="FK Grotesk Neue Static Medium" pitchFamily="34" charset="-120"/>
              </a:rPr>
              <a:t>For long</a:t>
            </a:r>
            <a:br>
              <a:rPr lang="cs-CZ" sz="2700" dirty="0">
                <a:solidFill>
                  <a:srgbClr val="FFFFFF"/>
                </a:solidFill>
                <a:latin typeface="FK Grotesk Neue Static Medium" pitchFamily="34" charset="0"/>
                <a:ea typeface="FK Grotesk Neue Static Medium" pitchFamily="34" charset="-122"/>
                <a:cs typeface="FK Grotesk Neue Static Medium" pitchFamily="34" charset="-120"/>
              </a:rPr>
            </a:br>
            <a:r>
              <a:rPr lang="en-US" sz="2700" dirty="0">
                <a:solidFill>
                  <a:srgbClr val="FFFFFF"/>
                </a:solidFill>
                <a:latin typeface="FK Grotesk Neue Static Medium" pitchFamily="34" charset="0"/>
                <a:ea typeface="FK Grotesk Neue Static Medium" pitchFamily="34" charset="-122"/>
                <a:cs typeface="FK Grotesk Neue Static Medium" pitchFamily="34" charset="-120"/>
              </a:rPr>
              <a:t>calculations to keep working with your local license</a:t>
            </a:r>
            <a:endParaRPr lang="en-US" sz="2700" dirty="0"/>
          </a:p>
        </p:txBody>
      </p:sp>
      <p:sp>
        <p:nvSpPr>
          <p:cNvPr id="15" name="Text 4"/>
          <p:cNvSpPr/>
          <p:nvPr/>
        </p:nvSpPr>
        <p:spPr>
          <a:xfrm>
            <a:off x="13868400" y="5724525"/>
            <a:ext cx="3711893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700" dirty="0">
                <a:solidFill>
                  <a:srgbClr val="FFFFFF"/>
                </a:solidFill>
                <a:latin typeface="FK Grotesk Neue Static Medium" pitchFamily="34" charset="0"/>
                <a:ea typeface="FK Grotesk Neue Static Medium" pitchFamily="34" charset="-122"/>
                <a:cs typeface="FK Grotesk Neue Static Medium" pitchFamily="34" charset="-120"/>
              </a:rPr>
              <a:t>Online Platform with more than 1000 Learning Videos</a:t>
            </a:r>
            <a:endParaRPr lang="en-US" sz="2700" dirty="0"/>
          </a:p>
        </p:txBody>
      </p:sp>
      <p:pic>
        <p:nvPicPr>
          <p:cNvPr id="16" name="Image 9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8225" y="3257550"/>
            <a:ext cx="971550" cy="971550"/>
          </a:xfrm>
          <a:prstGeom prst="rect">
            <a:avLst/>
          </a:prstGeom>
        </p:spPr>
      </p:pic>
      <p:pic>
        <p:nvPicPr>
          <p:cNvPr id="17" name="Image 10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23963" y="3429000"/>
            <a:ext cx="600075" cy="637580"/>
          </a:xfrm>
          <a:prstGeom prst="rect">
            <a:avLst/>
          </a:prstGeom>
        </p:spPr>
      </p:pic>
      <p:sp>
        <p:nvSpPr>
          <p:cNvPr id="18" name="Text 5"/>
          <p:cNvSpPr/>
          <p:nvPr/>
        </p:nvSpPr>
        <p:spPr>
          <a:xfrm>
            <a:off x="1066800" y="4429125"/>
            <a:ext cx="3437750" cy="419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3000" b="1" dirty="0">
                <a:solidFill>
                  <a:srgbClr val="FFFFFF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GEO-ZONE Tool</a:t>
            </a:r>
            <a:endParaRPr lang="en-US" sz="3000" dirty="0"/>
          </a:p>
        </p:txBody>
      </p:sp>
      <p:pic>
        <p:nvPicPr>
          <p:cNvPr id="19" name="Image 11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34000" y="3257550"/>
            <a:ext cx="971550" cy="971550"/>
          </a:xfrm>
          <a:prstGeom prst="rect">
            <a:avLst/>
          </a:prstGeom>
        </p:spPr>
      </p:pic>
      <p:pic>
        <p:nvPicPr>
          <p:cNvPr id="20" name="Image 12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45453" y="3446115"/>
            <a:ext cx="548639" cy="571519"/>
          </a:xfrm>
          <a:prstGeom prst="rect">
            <a:avLst/>
          </a:prstGeom>
        </p:spPr>
      </p:pic>
      <p:sp>
        <p:nvSpPr>
          <p:cNvPr id="21" name="Text 6"/>
          <p:cNvSpPr/>
          <p:nvPr/>
        </p:nvSpPr>
        <p:spPr>
          <a:xfrm>
            <a:off x="5362575" y="4429125"/>
            <a:ext cx="3417747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3000" b="1" dirty="0">
                <a:solidFill>
                  <a:srgbClr val="FFFFFF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Cross-Section Library</a:t>
            </a:r>
            <a:endParaRPr lang="en-US" sz="3000" dirty="0"/>
          </a:p>
        </p:txBody>
      </p:sp>
      <p:pic>
        <p:nvPicPr>
          <p:cNvPr id="22" name="Image 13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839825" y="3257550"/>
            <a:ext cx="971550" cy="971550"/>
          </a:xfrm>
          <a:prstGeom prst="rect">
            <a:avLst/>
          </a:prstGeom>
        </p:spPr>
      </p:pic>
      <p:pic>
        <p:nvPicPr>
          <p:cNvPr id="23" name="Image 14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058900" y="3476625"/>
            <a:ext cx="533400" cy="533400"/>
          </a:xfrm>
          <a:prstGeom prst="rect">
            <a:avLst/>
          </a:prstGeom>
        </p:spPr>
      </p:pic>
      <p:sp>
        <p:nvSpPr>
          <p:cNvPr id="24" name="Text 7"/>
          <p:cNvSpPr/>
          <p:nvPr/>
        </p:nvSpPr>
        <p:spPr>
          <a:xfrm>
            <a:off x="13868400" y="4429125"/>
            <a:ext cx="3591878" cy="419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3000" b="1" dirty="0">
                <a:solidFill>
                  <a:srgbClr val="FFFFFF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Academy</a:t>
            </a:r>
            <a:endParaRPr lang="en-US" sz="3000" dirty="0"/>
          </a:p>
        </p:txBody>
      </p:sp>
      <p:pic>
        <p:nvPicPr>
          <p:cNvPr id="25" name="Image 15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572625" y="3257550"/>
            <a:ext cx="971550" cy="971550"/>
          </a:xfrm>
          <a:prstGeom prst="rect">
            <a:avLst/>
          </a:prstGeom>
        </p:spPr>
      </p:pic>
      <p:pic>
        <p:nvPicPr>
          <p:cNvPr id="26" name="Image 16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761223" y="3515916"/>
            <a:ext cx="594360" cy="455991"/>
          </a:xfrm>
          <a:prstGeom prst="rect">
            <a:avLst/>
          </a:prstGeom>
        </p:spPr>
      </p:pic>
      <p:sp>
        <p:nvSpPr>
          <p:cNvPr id="27" name="Text 8"/>
          <p:cNvSpPr/>
          <p:nvPr/>
        </p:nvSpPr>
        <p:spPr>
          <a:xfrm>
            <a:off x="9601200" y="4429125"/>
            <a:ext cx="3415208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3000" b="1" dirty="0">
                <a:solidFill>
                  <a:srgbClr val="FFFFFF"/>
                </a:solidFill>
                <a:latin typeface="FK Grotesk Neue Static Black" pitchFamily="34" charset="0"/>
                <a:ea typeface="FK Grotesk Neue Static Black" pitchFamily="34" charset="-122"/>
                <a:cs typeface="FK Grotesk Neue Static Black" pitchFamily="34" charset="-120"/>
              </a:rPr>
              <a:t>Cloud Calculations</a:t>
            </a:r>
            <a:endParaRPr lang="en-US" sz="3000" dirty="0"/>
          </a:p>
        </p:txBody>
      </p:sp>
      <p:pic>
        <p:nvPicPr>
          <p:cNvPr id="28" name="Bilde 27" descr="Et bilde som inneholder Grafikk, Font, grafisk design, design&#10;&#10;KI-generert innhold kan være feil.">
            <a:extLst>
              <a:ext uri="{FF2B5EF4-FFF2-40B4-BE49-F238E27FC236}">
                <a16:creationId xmlns:a16="http://schemas.microsoft.com/office/drawing/2014/main" id="{2FDD19AA-1EA5-A0F8-1645-28088BB7AB57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 r="366" b="-1961"/>
          <a:stretch>
            <a:fillRect/>
          </a:stretch>
        </p:blipFill>
        <p:spPr>
          <a:xfrm>
            <a:off x="15322323" y="-680"/>
            <a:ext cx="2843404" cy="11046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7B792-181F-F705-8C48-A621C8C4E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symbol pro číslo snímku 10">
            <a:extLst>
              <a:ext uri="{FF2B5EF4-FFF2-40B4-BE49-F238E27FC236}">
                <a16:creationId xmlns:a16="http://schemas.microsoft.com/office/drawing/2014/main" id="{90520FDE-8ACB-3981-3C09-1CD41E6271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803CDF-7C88-4892-852F-371C05DEB212}" type="slidenum">
              <a:rPr lang="de-DE" noProof="0" smtClean="0"/>
              <a:pPr/>
              <a:t>8</a:t>
            </a:fld>
            <a:endParaRPr lang="de-DE" noProof="0" dirty="0"/>
          </a:p>
        </p:txBody>
      </p:sp>
      <p:sp>
        <p:nvSpPr>
          <p:cNvPr id="19" name="name_01  Kapitola  Page Title  Q2 2025">
            <a:extLst>
              <a:ext uri="{FF2B5EF4-FFF2-40B4-BE49-F238E27FC236}">
                <a16:creationId xmlns:a16="http://schemas.microsoft.com/office/drawing/2014/main" id="{7322DF78-6AA5-6F51-6A6E-C80CF7337480}"/>
              </a:ext>
            </a:extLst>
          </p:cNvPr>
          <p:cNvSpPr/>
          <p:nvPr/>
        </p:nvSpPr>
        <p:spPr>
          <a:xfrm rot="-600">
            <a:off x="11565900" y="9820670"/>
            <a:ext cx="6028541" cy="273245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r">
              <a:lnSpc>
                <a:spcPts val="1800"/>
              </a:lnSpc>
              <a:buNone/>
            </a:pPr>
            <a:r>
              <a:rPr lang="de-DE" sz="1500" b="1" noProof="0" dirty="0">
                <a:solidFill>
                  <a:srgbClr val="03123D"/>
                </a:solidFill>
                <a:latin typeface="FK Grotesk Neue Bold" pitchFamily="34" charset="0"/>
                <a:ea typeface="FK Grotesk Neue Bold" pitchFamily="34" charset="-122"/>
                <a:cs typeface="FK Grotesk Neue Bold" pitchFamily="34" charset="-120"/>
              </a:rPr>
              <a:t>01 | </a:t>
            </a:r>
            <a:r>
              <a:rPr lang="de-DE" sz="1500" b="1" noProof="0" dirty="0" err="1">
                <a:solidFill>
                  <a:srgbClr val="03123D"/>
                </a:solidFill>
                <a:latin typeface="FK Grotesk Neue Bold" pitchFamily="34" charset="0"/>
                <a:ea typeface="FK Grotesk Neue Bold" pitchFamily="34" charset="-122"/>
                <a:cs typeface="FK Grotesk Neue Bold" pitchFamily="34" charset="-120"/>
              </a:rPr>
              <a:t>Introduction</a:t>
            </a:r>
            <a:endParaRPr lang="de-DE" sz="1500" b="1" noProof="0" dirty="0">
              <a:solidFill>
                <a:srgbClr val="03123D"/>
              </a:solidFill>
              <a:latin typeface="FK Grotesk Neue Bold" pitchFamily="34" charset="0"/>
              <a:ea typeface="FK Grotesk Neue Bold" pitchFamily="34" charset="-122"/>
              <a:cs typeface="FK Grotesk Neue Bold" pitchFamily="34" charset="-120"/>
            </a:endParaRPr>
          </a:p>
        </p:txBody>
      </p:sp>
      <p:sp>
        <p:nvSpPr>
          <p:cNvPr id="2" name="Fire resistance design for surfaces with the reduced cross-section method possible reduction via surface thickness Design checks can be performed for all designable timber materials For cross laminated timber Option to consider the fall-off of individual">
            <a:extLst>
              <a:ext uri="{FF2B5EF4-FFF2-40B4-BE49-F238E27FC236}">
                <a16:creationId xmlns:a16="http://schemas.microsoft.com/office/drawing/2014/main" id="{8A043469-A6FA-A09D-03E0-DC8F0FCB2D10}"/>
              </a:ext>
            </a:extLst>
          </p:cNvPr>
          <p:cNvSpPr/>
          <p:nvPr/>
        </p:nvSpPr>
        <p:spPr>
          <a:xfrm rot="-600">
            <a:off x="763108" y="1884005"/>
            <a:ext cx="16962647" cy="7390965"/>
          </a:xfrm>
          <a:prstGeom prst="rect">
            <a:avLst/>
          </a:prstGeom>
          <a:noFill/>
          <a:ln/>
        </p:spPr>
        <p:txBody>
          <a:bodyPr wrap="square" lIns="57150" tIns="57150" rIns="57150" bIns="57150" rtlCol="0" anchor="t"/>
          <a:lstStyle/>
          <a:p>
            <a:pPr marL="285750" indent="-285750" algn="l">
              <a:lnSpc>
                <a:spcPct val="91667"/>
              </a:lnSpc>
              <a:buSzPct val="100000"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 algn="l">
              <a:lnSpc>
                <a:spcPct val="91667"/>
              </a:lnSpc>
              <a:buSzPct val="100000"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</a:endParaRPr>
          </a:p>
          <a:p>
            <a:pPr marL="285750" indent="-285750" algn="l">
              <a:lnSpc>
                <a:spcPct val="91667"/>
              </a:lnSpc>
              <a:buSzPct val="100000"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 algn="l">
              <a:lnSpc>
                <a:spcPct val="91667"/>
              </a:lnSpc>
              <a:buSzPct val="100000"/>
              <a:buChar char="•"/>
            </a:pPr>
            <a:endParaRPr lang="de-DE" sz="2250" noProof="0" dirty="0"/>
          </a:p>
        </p:txBody>
      </p:sp>
      <p:pic>
        <p:nvPicPr>
          <p:cNvPr id="3" name="Space Truss  1">
            <a:hlinkClick r:id="" action="ppaction://media"/>
            <a:extLst>
              <a:ext uri="{FF2B5EF4-FFF2-40B4-BE49-F238E27FC236}">
                <a16:creationId xmlns:a16="http://schemas.microsoft.com/office/drawing/2014/main" id="{399FF1F9-C4BB-CACC-BA29-E5F40072594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5321" y="18978"/>
            <a:ext cx="17911686" cy="10233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046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1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7B792-181F-F705-8C48-A621C8C4E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symbol pro číslo snímku 10">
            <a:extLst>
              <a:ext uri="{FF2B5EF4-FFF2-40B4-BE49-F238E27FC236}">
                <a16:creationId xmlns:a16="http://schemas.microsoft.com/office/drawing/2014/main" id="{90520FDE-8ACB-3981-3C09-1CD41E6271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D803CDF-7C88-4892-852F-371C05DEB212}" type="slidenum">
              <a:rPr lang="de-DE" noProof="0" smtClean="0"/>
              <a:pPr/>
              <a:t>9</a:t>
            </a:fld>
            <a:endParaRPr lang="de-DE" noProof="0" dirty="0"/>
          </a:p>
        </p:txBody>
      </p:sp>
      <p:sp>
        <p:nvSpPr>
          <p:cNvPr id="17" name="Obdélník: se zakulacenými rohy 16">
            <a:extLst>
              <a:ext uri="{FF2B5EF4-FFF2-40B4-BE49-F238E27FC236}">
                <a16:creationId xmlns:a16="http://schemas.microsoft.com/office/drawing/2014/main" id="{4012C3AE-C747-EA7C-7C19-5CB679C0437B}"/>
              </a:ext>
            </a:extLst>
          </p:cNvPr>
          <p:cNvSpPr/>
          <p:nvPr/>
        </p:nvSpPr>
        <p:spPr>
          <a:xfrm>
            <a:off x="1497279" y="9821930"/>
            <a:ext cx="992020" cy="327917"/>
          </a:xfrm>
          <a:prstGeom prst="roundRect">
            <a:avLst>
              <a:gd name="adj" fmla="val 50000"/>
            </a:avLst>
          </a:prstGeom>
          <a:solidFill>
            <a:srgbClr val="41D9B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18000" rIns="72000" bIns="7200" rtlCol="0" anchor="ctr">
            <a:spAutoFit/>
          </a:bodyPr>
          <a:lstStyle/>
          <a:p>
            <a:r>
              <a:rPr lang="de-DE" sz="1300" noProof="0" dirty="0">
                <a:solidFill>
                  <a:srgbClr val="03123D"/>
                </a:solidFill>
                <a:latin typeface="FK Grotesk Neue Black" panose="020B0604020202020204" charset="0"/>
              </a:rPr>
              <a:t>Webinar</a:t>
            </a:r>
          </a:p>
        </p:txBody>
      </p:sp>
      <p:pic>
        <p:nvPicPr>
          <p:cNvPr id="18" name="Group 1000004438" descr="preencoded.png">
            <a:extLst>
              <a:ext uri="{FF2B5EF4-FFF2-40B4-BE49-F238E27FC236}">
                <a16:creationId xmlns:a16="http://schemas.microsoft.com/office/drawing/2014/main" id="{D4E52768-AC65-E871-BEC5-DF4992E285A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62311" y="9909235"/>
            <a:ext cx="640823" cy="153309"/>
          </a:xfrm>
          <a:prstGeom prst="rect">
            <a:avLst/>
          </a:prstGeom>
        </p:spPr>
      </p:pic>
      <p:sp>
        <p:nvSpPr>
          <p:cNvPr id="19" name="name_01  Kapitola  Page Title  Q2 2025">
            <a:extLst>
              <a:ext uri="{FF2B5EF4-FFF2-40B4-BE49-F238E27FC236}">
                <a16:creationId xmlns:a16="http://schemas.microsoft.com/office/drawing/2014/main" id="{7322DF78-6AA5-6F51-6A6E-C80CF7337480}"/>
              </a:ext>
            </a:extLst>
          </p:cNvPr>
          <p:cNvSpPr/>
          <p:nvPr/>
        </p:nvSpPr>
        <p:spPr>
          <a:xfrm rot="-600">
            <a:off x="11565900" y="9820670"/>
            <a:ext cx="6028541" cy="273245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r">
              <a:lnSpc>
                <a:spcPts val="1800"/>
              </a:lnSpc>
              <a:buNone/>
            </a:pPr>
            <a:r>
              <a:rPr lang="de-DE" sz="1500" b="1" noProof="0" dirty="0">
                <a:solidFill>
                  <a:srgbClr val="03123D"/>
                </a:solidFill>
                <a:latin typeface="FK Grotesk Neue Bold" pitchFamily="34" charset="0"/>
                <a:ea typeface="FK Grotesk Neue Bold" pitchFamily="34" charset="-122"/>
                <a:cs typeface="FK Grotesk Neue Bold" pitchFamily="34" charset="-120"/>
              </a:rPr>
              <a:t>01 | </a:t>
            </a:r>
            <a:r>
              <a:rPr lang="de-DE" sz="1500" b="1" noProof="0" dirty="0" err="1">
                <a:solidFill>
                  <a:srgbClr val="03123D"/>
                </a:solidFill>
                <a:latin typeface="FK Grotesk Neue Bold" pitchFamily="34" charset="0"/>
                <a:ea typeface="FK Grotesk Neue Bold" pitchFamily="34" charset="-122"/>
                <a:cs typeface="FK Grotesk Neue Bold" pitchFamily="34" charset="-120"/>
              </a:rPr>
              <a:t>Introduction</a:t>
            </a:r>
            <a:endParaRPr lang="de-DE" sz="1500" b="1" noProof="0" dirty="0">
              <a:solidFill>
                <a:srgbClr val="03123D"/>
              </a:solidFill>
              <a:latin typeface="FK Grotesk Neue Bold" pitchFamily="34" charset="0"/>
              <a:ea typeface="FK Grotesk Neue Bold" pitchFamily="34" charset="-122"/>
              <a:cs typeface="FK Grotesk Neue Bold" pitchFamily="34" charset="-120"/>
            </a:endParaRPr>
          </a:p>
        </p:txBody>
      </p:sp>
      <p:sp>
        <p:nvSpPr>
          <p:cNvPr id="9" name="Content">
            <a:extLst>
              <a:ext uri="{FF2B5EF4-FFF2-40B4-BE49-F238E27FC236}">
                <a16:creationId xmlns:a16="http://schemas.microsoft.com/office/drawing/2014/main" id="{439632EB-5CA5-7FC2-E34E-8EF6002C8FF5}"/>
              </a:ext>
            </a:extLst>
          </p:cNvPr>
          <p:cNvSpPr/>
          <p:nvPr/>
        </p:nvSpPr>
        <p:spPr>
          <a:xfrm rot="-600">
            <a:off x="762321" y="728274"/>
            <a:ext cx="16728157" cy="648254"/>
          </a:xfrm>
          <a:prstGeom prst="rect">
            <a:avLst/>
          </a:prstGeom>
          <a:noFill/>
          <a:ln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ts val="5325"/>
              </a:lnSpc>
            </a:pPr>
            <a:r>
              <a:rPr lang="de-DE" sz="3600" noProof="0" dirty="0">
                <a:solidFill>
                  <a:srgbClr val="03123D"/>
                </a:solidFill>
                <a:latin typeface="FK Grotesk Neue Black" pitchFamily="34" charset="0"/>
                <a:ea typeface="FK Grotesk Neue Black" pitchFamily="34" charset="-122"/>
                <a:cs typeface="FK Grotesk Neue Black" pitchFamily="34" charset="-120"/>
              </a:rPr>
              <a:t>1. </a:t>
            </a:r>
            <a:r>
              <a:rPr lang="en-US" sz="3600" dirty="0">
                <a:solidFill>
                  <a:srgbClr val="03123D"/>
                </a:solidFill>
                <a:latin typeface="FK Grotesk Neue Black" pitchFamily="34" charset="0"/>
                <a:ea typeface="FK Grotesk Neue Black" pitchFamily="34" charset="-122"/>
                <a:cs typeface="FK Grotesk Neue Black" pitchFamily="34" charset="-120"/>
              </a:rPr>
              <a:t>Introduction</a:t>
            </a:r>
          </a:p>
        </p:txBody>
      </p:sp>
      <p:sp>
        <p:nvSpPr>
          <p:cNvPr id="2" name="Fire resistance design for surfaces with the reduced cross-section method possible reduction via surface thickness Design checks can be performed for all designable timber materials For cross laminated timber Option to consider the fall-off of individual">
            <a:extLst>
              <a:ext uri="{FF2B5EF4-FFF2-40B4-BE49-F238E27FC236}">
                <a16:creationId xmlns:a16="http://schemas.microsoft.com/office/drawing/2014/main" id="{8A043469-A6FA-A09D-03E0-DC8F0FCB2D10}"/>
              </a:ext>
            </a:extLst>
          </p:cNvPr>
          <p:cNvSpPr/>
          <p:nvPr/>
        </p:nvSpPr>
        <p:spPr>
          <a:xfrm rot="-600">
            <a:off x="763108" y="1884005"/>
            <a:ext cx="16962647" cy="7390965"/>
          </a:xfrm>
          <a:prstGeom prst="rect">
            <a:avLst/>
          </a:prstGeom>
          <a:noFill/>
          <a:ln/>
        </p:spPr>
        <p:txBody>
          <a:bodyPr wrap="square" lIns="57150" tIns="57150" rIns="57150" bIns="57150" rtlCol="0" anchor="t"/>
          <a:lstStyle/>
          <a:p>
            <a:pPr marL="285750" indent="-285750" algn="l">
              <a:lnSpc>
                <a:spcPct val="91667"/>
              </a:lnSpc>
              <a:buSzPct val="100000"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 algn="l">
              <a:lnSpc>
                <a:spcPct val="91667"/>
              </a:lnSpc>
              <a:buSzPct val="100000"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</a:endParaRPr>
          </a:p>
          <a:p>
            <a:pPr marL="285750" indent="-285750" algn="l">
              <a:lnSpc>
                <a:spcPct val="91667"/>
              </a:lnSpc>
              <a:buSzPct val="100000"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>
              <a:lnSpc>
                <a:spcPct val="91667"/>
              </a:lnSpc>
              <a:buSzPct val="100000"/>
              <a:buFontTx/>
              <a:buChar char="•"/>
            </a:pPr>
            <a:endParaRPr lang="de-DE" sz="2250" noProof="0" dirty="0">
              <a:solidFill>
                <a:srgbClr val="03123D"/>
              </a:solidFill>
              <a:latin typeface="FK Grotesk Neue Medium" pitchFamily="34" charset="0"/>
              <a:ea typeface="FK Grotesk Neue Medium" pitchFamily="34" charset="-122"/>
              <a:cs typeface="FK Grotesk Neue Medium" pitchFamily="34" charset="-120"/>
            </a:endParaRPr>
          </a:p>
          <a:p>
            <a:pPr marL="285750" indent="-285750" algn="l">
              <a:lnSpc>
                <a:spcPct val="91667"/>
              </a:lnSpc>
              <a:buSzPct val="100000"/>
              <a:buChar char="•"/>
            </a:pPr>
            <a:endParaRPr lang="de-DE" sz="2250" noProof="0" dirty="0"/>
          </a:p>
        </p:txBody>
      </p:sp>
      <p:pic>
        <p:nvPicPr>
          <p:cNvPr id="6" name="Video 1">
            <a:hlinkClick r:id="" action="ppaction://media"/>
            <a:extLst>
              <a:ext uri="{FF2B5EF4-FFF2-40B4-BE49-F238E27FC236}">
                <a16:creationId xmlns:a16="http://schemas.microsoft.com/office/drawing/2014/main" id="{F7057DE6-A63C-0753-59E3-17057C711436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026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37" y="2032"/>
            <a:ext cx="18280199" cy="1026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40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9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Vlastní návr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330</Words>
  <Application>Microsoft Office PowerPoint</Application>
  <PresentationFormat>Egendefinert</PresentationFormat>
  <Paragraphs>141</Paragraphs>
  <Slides>12</Slides>
  <Notes>12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12</vt:i4>
      </vt:variant>
    </vt:vector>
  </HeadingPairs>
  <TitlesOfParts>
    <vt:vector size="13" baseType="lpstr">
      <vt:lpstr>Vlastní návrh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Paul Sivolgin</cp:lastModifiedBy>
  <cp:revision>343</cp:revision>
  <dcterms:created xsi:type="dcterms:W3CDTF">2025-07-28T15:38:28Z</dcterms:created>
  <dcterms:modified xsi:type="dcterms:W3CDTF">2026-06-23T06:51:04Z</dcterms:modified>
</cp:coreProperties>
</file>